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4"/>
  </p:notesMasterIdLst>
  <p:sldIdLst>
    <p:sldId id="256" r:id="rId2"/>
    <p:sldId id="258" r:id="rId3"/>
    <p:sldId id="260" r:id="rId4"/>
    <p:sldId id="259" r:id="rId5"/>
    <p:sldId id="261" r:id="rId6"/>
    <p:sldId id="262" r:id="rId7"/>
    <p:sldId id="303" r:id="rId8"/>
    <p:sldId id="304" r:id="rId9"/>
    <p:sldId id="267" r:id="rId10"/>
    <p:sldId id="263" r:id="rId11"/>
    <p:sldId id="270" r:id="rId12"/>
    <p:sldId id="305" r:id="rId13"/>
    <p:sldId id="306" r:id="rId14"/>
    <p:sldId id="271" r:id="rId15"/>
    <p:sldId id="268" r:id="rId16"/>
    <p:sldId id="307" r:id="rId17"/>
    <p:sldId id="308" r:id="rId18"/>
    <p:sldId id="309" r:id="rId19"/>
    <p:sldId id="311" r:id="rId20"/>
    <p:sldId id="310" r:id="rId21"/>
    <p:sldId id="275" r:id="rId22"/>
    <p:sldId id="276" r:id="rId23"/>
  </p:sldIdLst>
  <p:sldSz cx="9144000" cy="5143500" type="screen16x9"/>
  <p:notesSz cx="6858000" cy="9144000"/>
  <p:embeddedFontLst>
    <p:embeddedFont>
      <p:font typeface="Barlow" pitchFamily="2" charset="77"/>
      <p:regular r:id="rId25"/>
      <p:bold r:id="rId26"/>
      <p:italic r:id="rId27"/>
      <p:boldItalic r:id="rId28"/>
    </p:embeddedFont>
    <p:embeddedFont>
      <p:font typeface="Bebas Neue" panose="020B0606020202050201" pitchFamily="34" charset="77"/>
      <p:regular r:id="rId29"/>
    </p:embeddedFont>
    <p:embeddedFont>
      <p:font typeface="Calibri" panose="020F0502020204030204" pitchFamily="34" charset="0"/>
      <p:regular r:id="rId30"/>
      <p:bold r:id="rId31"/>
      <p:italic r:id="rId32"/>
      <p:boldItalic r:id="rId33"/>
    </p:embeddedFont>
    <p:embeddedFont>
      <p:font typeface="DM Serif Display" pitchFamily="2" charset="0"/>
      <p:regular r:id="rId34"/>
      <p:italic r:id="rId35"/>
    </p:embeddedFont>
    <p:embeddedFont>
      <p:font typeface="Lao UI" panose="020B0502040204020203" pitchFamily="34" charset="0"/>
      <p:regular r:id="rId36"/>
      <p:bold r:id="rId37"/>
    </p:embeddedFont>
    <p:embeddedFont>
      <p:font typeface="Nunito Light" panose="020F0302020204030204" pitchFamily="34"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8E1AC7-7D6F-4105-87F4-966BFA79699C}">
  <a:tblStyle styleId="{E28E1AC7-7D6F-4105-87F4-966BFA7969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45884F-7AFC-4863-BCF6-48099F8D717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p:cViewPr varScale="1">
        <p:scale>
          <a:sx n="134" d="100"/>
          <a:sy n="134"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254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0364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651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9963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221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28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812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640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1457488"/>
            <a:ext cx="4794900" cy="1727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841975" y="3210225"/>
            <a:ext cx="4666200" cy="4758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6273775" y="0"/>
            <a:ext cx="2870100" cy="5143500"/>
          </a:xfrm>
          <a:prstGeom prst="rect">
            <a:avLst/>
          </a:prstGeom>
          <a:noFill/>
          <a:ln w="9525" cap="flat" cmpd="sng">
            <a:solidFill>
              <a:schemeClr val="dk2"/>
            </a:solidFill>
            <a:prstDash val="solid"/>
            <a:round/>
            <a:headEnd type="none" w="sm" len="sm"/>
            <a:tailEnd type="none" w="sm" len="sm"/>
          </a:ln>
        </p:spPr>
      </p:sp>
      <p:pic>
        <p:nvPicPr>
          <p:cNvPr id="13" name="Google Shape;13;p2"/>
          <p:cNvPicPr preferRelativeResize="0"/>
          <p:nvPr/>
        </p:nvPicPr>
        <p:blipFill rotWithShape="1">
          <a:blip r:embed="rId3">
            <a:alphaModFix/>
          </a:blip>
          <a:srcRect l="26990" r="67454"/>
          <a:stretch/>
        </p:blipFill>
        <p:spPr>
          <a:xfrm>
            <a:off x="0" y="0"/>
            <a:ext cx="507902"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35"/>
        <p:cNvGrpSpPr/>
        <p:nvPr/>
      </p:nvGrpSpPr>
      <p:grpSpPr>
        <a:xfrm>
          <a:off x="0" y="0"/>
          <a:ext cx="0" cy="0"/>
          <a:chOff x="0" y="0"/>
          <a:chExt cx="0" cy="0"/>
        </a:xfrm>
      </p:grpSpPr>
      <p:pic>
        <p:nvPicPr>
          <p:cNvPr id="136" name="Google Shape;13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0"/>
          <p:cNvSpPr txBox="1">
            <a:spLocks noGrp="1"/>
          </p:cNvSpPr>
          <p:nvPr>
            <p:ph type="title"/>
          </p:nvPr>
        </p:nvSpPr>
        <p:spPr>
          <a:xfrm>
            <a:off x="720000" y="910525"/>
            <a:ext cx="3078600" cy="22854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8" name="Google Shape;138;p20"/>
          <p:cNvSpPr txBox="1">
            <a:spLocks noGrp="1"/>
          </p:cNvSpPr>
          <p:nvPr>
            <p:ph type="subTitle" idx="1"/>
          </p:nvPr>
        </p:nvSpPr>
        <p:spPr>
          <a:xfrm>
            <a:off x="720000" y="3116667"/>
            <a:ext cx="3078600" cy="111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0"/>
          <p:cNvSpPr>
            <a:spLocks noGrp="1"/>
          </p:cNvSpPr>
          <p:nvPr>
            <p:ph type="pic" idx="2"/>
          </p:nvPr>
        </p:nvSpPr>
        <p:spPr>
          <a:xfrm>
            <a:off x="4952675" y="539500"/>
            <a:ext cx="4191300" cy="4064400"/>
          </a:xfrm>
          <a:prstGeom prst="rect">
            <a:avLst/>
          </a:prstGeom>
          <a:noFill/>
          <a:ln w="9525" cap="flat" cmpd="sng">
            <a:solidFill>
              <a:schemeClr val="dk2"/>
            </a:solidFill>
            <a:prstDash val="solid"/>
            <a:round/>
            <a:headEnd type="none" w="sm" len="sm"/>
            <a:tailEnd type="none" w="sm" len="sm"/>
          </a:ln>
        </p:spPr>
      </p:sp>
      <p:pic>
        <p:nvPicPr>
          <p:cNvPr id="140" name="Google Shape;140;p20"/>
          <p:cNvPicPr preferRelativeResize="0"/>
          <p:nvPr/>
        </p:nvPicPr>
        <p:blipFill rotWithShape="1">
          <a:blip r:embed="rId3">
            <a:alphaModFix/>
          </a:blip>
          <a:srcRect l="52973" t="87306" r="7112" b="2204"/>
          <a:stretch/>
        </p:blipFill>
        <p:spPr>
          <a:xfrm>
            <a:off x="0" y="0"/>
            <a:ext cx="3649675" cy="53950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46"/>
        <p:cNvGrpSpPr/>
        <p:nvPr/>
      </p:nvGrpSpPr>
      <p:grpSpPr>
        <a:xfrm>
          <a:off x="0" y="0"/>
          <a:ext cx="0" cy="0"/>
          <a:chOff x="0" y="0"/>
          <a:chExt cx="0" cy="0"/>
        </a:xfrm>
      </p:grpSpPr>
      <p:pic>
        <p:nvPicPr>
          <p:cNvPr id="147" name="Google Shape;147;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8" name="Google Shape;148;p22"/>
          <p:cNvSpPr txBox="1">
            <a:spLocks noGrp="1"/>
          </p:cNvSpPr>
          <p:nvPr>
            <p:ph type="title"/>
          </p:nvPr>
        </p:nvSpPr>
        <p:spPr>
          <a:xfrm>
            <a:off x="5553850" y="1529588"/>
            <a:ext cx="2630400" cy="1080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 name="Google Shape;149;p22"/>
          <p:cNvSpPr txBox="1">
            <a:spLocks noGrp="1"/>
          </p:cNvSpPr>
          <p:nvPr>
            <p:ph type="subTitle" idx="1"/>
          </p:nvPr>
        </p:nvSpPr>
        <p:spPr>
          <a:xfrm>
            <a:off x="5553975" y="2533688"/>
            <a:ext cx="26304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4_2">
    <p:spTree>
      <p:nvGrpSpPr>
        <p:cNvPr id="1" name="Shape 150"/>
        <p:cNvGrpSpPr/>
        <p:nvPr/>
      </p:nvGrpSpPr>
      <p:grpSpPr>
        <a:xfrm>
          <a:off x="0" y="0"/>
          <a:ext cx="0" cy="0"/>
          <a:chOff x="0" y="0"/>
          <a:chExt cx="0" cy="0"/>
        </a:xfrm>
      </p:grpSpPr>
      <p:pic>
        <p:nvPicPr>
          <p:cNvPr id="151" name="Google Shape;151;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2" name="Google Shape;152;p23"/>
          <p:cNvSpPr txBox="1">
            <a:spLocks noGrp="1"/>
          </p:cNvSpPr>
          <p:nvPr>
            <p:ph type="title"/>
          </p:nvPr>
        </p:nvSpPr>
        <p:spPr>
          <a:xfrm>
            <a:off x="2883600" y="930575"/>
            <a:ext cx="3376800" cy="59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23"/>
          <p:cNvSpPr txBox="1">
            <a:spLocks noGrp="1"/>
          </p:cNvSpPr>
          <p:nvPr>
            <p:ph type="subTitle" idx="1"/>
          </p:nvPr>
        </p:nvSpPr>
        <p:spPr>
          <a:xfrm>
            <a:off x="2883600" y="1450675"/>
            <a:ext cx="3376800" cy="7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4"/>
        <p:cNvGrpSpPr/>
        <p:nvPr/>
      </p:nvGrpSpPr>
      <p:grpSpPr>
        <a:xfrm>
          <a:off x="0" y="0"/>
          <a:ext cx="0" cy="0"/>
          <a:chOff x="0" y="0"/>
          <a:chExt cx="0" cy="0"/>
        </a:xfrm>
      </p:grpSpPr>
      <p:pic>
        <p:nvPicPr>
          <p:cNvPr id="155" name="Google Shape;155;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6" name="Google Shape;15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7" name="Google Shape;157;p24"/>
          <p:cNvSpPr txBox="1">
            <a:spLocks noGrp="1"/>
          </p:cNvSpPr>
          <p:nvPr>
            <p:ph type="subTitle" idx="1"/>
          </p:nvPr>
        </p:nvSpPr>
        <p:spPr>
          <a:xfrm>
            <a:off x="4923247"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4"/>
          <p:cNvSpPr txBox="1">
            <a:spLocks noGrp="1"/>
          </p:cNvSpPr>
          <p:nvPr>
            <p:ph type="subTitle" idx="2"/>
          </p:nvPr>
        </p:nvSpPr>
        <p:spPr>
          <a:xfrm>
            <a:off x="1715375" y="28036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4"/>
          <p:cNvSpPr txBox="1">
            <a:spLocks noGrp="1"/>
          </p:cNvSpPr>
          <p:nvPr>
            <p:ph type="subTitle" idx="3"/>
          </p:nvPr>
        </p:nvSpPr>
        <p:spPr>
          <a:xfrm>
            <a:off x="1715375"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60" name="Google Shape;160;p24"/>
          <p:cNvSpPr txBox="1">
            <a:spLocks noGrp="1"/>
          </p:cNvSpPr>
          <p:nvPr>
            <p:ph type="subTitle" idx="4"/>
          </p:nvPr>
        </p:nvSpPr>
        <p:spPr>
          <a:xfrm>
            <a:off x="4923250" y="2394721"/>
            <a:ext cx="2505600" cy="463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61" name="Google Shape;161;p24"/>
          <p:cNvGrpSpPr/>
          <p:nvPr/>
        </p:nvGrpSpPr>
        <p:grpSpPr>
          <a:xfrm>
            <a:off x="0" y="0"/>
            <a:ext cx="9143998" cy="5143501"/>
            <a:chOff x="0" y="0"/>
            <a:chExt cx="9143998" cy="5143501"/>
          </a:xfrm>
        </p:grpSpPr>
        <p:pic>
          <p:nvPicPr>
            <p:cNvPr id="162" name="Google Shape;162;p24"/>
            <p:cNvPicPr preferRelativeResize="0"/>
            <p:nvPr/>
          </p:nvPicPr>
          <p:blipFill rotWithShape="1">
            <a:blip r:embed="rId3">
              <a:alphaModFix/>
            </a:blip>
            <a:srcRect l="90551" t="8005" b="7996"/>
            <a:stretch/>
          </p:blipFill>
          <p:spPr>
            <a:xfrm>
              <a:off x="0" y="1079000"/>
              <a:ext cx="457198" cy="4064501"/>
            </a:xfrm>
            <a:prstGeom prst="rect">
              <a:avLst/>
            </a:prstGeom>
            <a:noFill/>
            <a:ln>
              <a:noFill/>
            </a:ln>
          </p:spPr>
        </p:pic>
        <p:pic>
          <p:nvPicPr>
            <p:cNvPr id="163" name="Google Shape;163;p24"/>
            <p:cNvPicPr preferRelativeResize="0"/>
            <p:nvPr/>
          </p:nvPicPr>
          <p:blipFill rotWithShape="1">
            <a:blip r:embed="rId3">
              <a:alphaModFix/>
            </a:blip>
            <a:srcRect l="22699" t="8005" r="67851" b="7996"/>
            <a:stretch/>
          </p:blipFill>
          <p:spPr>
            <a:xfrm>
              <a:off x="8686800" y="0"/>
              <a:ext cx="457198" cy="4064501"/>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64"/>
        <p:cNvGrpSpPr/>
        <p:nvPr/>
      </p:nvGrpSpPr>
      <p:grpSpPr>
        <a:xfrm>
          <a:off x="0" y="0"/>
          <a:ext cx="0" cy="0"/>
          <a:chOff x="0" y="0"/>
          <a:chExt cx="0" cy="0"/>
        </a:xfrm>
      </p:grpSpPr>
      <p:pic>
        <p:nvPicPr>
          <p:cNvPr id="165" name="Google Shape;165;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6" name="Google Shape;166;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 name="Google Shape;167;p25"/>
          <p:cNvSpPr txBox="1">
            <a:spLocks noGrp="1"/>
          </p:cNvSpPr>
          <p:nvPr>
            <p:ph type="subTitle" idx="1"/>
          </p:nvPr>
        </p:nvSpPr>
        <p:spPr>
          <a:xfrm>
            <a:off x="713250" y="280132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8" name="Google Shape;168;p25"/>
          <p:cNvSpPr txBox="1">
            <a:spLocks noGrp="1"/>
          </p:cNvSpPr>
          <p:nvPr>
            <p:ph type="subTitle" idx="2"/>
          </p:nvPr>
        </p:nvSpPr>
        <p:spPr>
          <a:xfrm>
            <a:off x="720000" y="1447875"/>
            <a:ext cx="7085400" cy="125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69" name="Google Shape;169;p25"/>
          <p:cNvGrpSpPr/>
          <p:nvPr/>
        </p:nvGrpSpPr>
        <p:grpSpPr>
          <a:xfrm>
            <a:off x="2" y="1"/>
            <a:ext cx="9143998" cy="5143499"/>
            <a:chOff x="2" y="1"/>
            <a:chExt cx="9143998" cy="5143499"/>
          </a:xfrm>
        </p:grpSpPr>
        <p:pic>
          <p:nvPicPr>
            <p:cNvPr id="170" name="Google Shape;170;p25"/>
            <p:cNvPicPr preferRelativeResize="0"/>
            <p:nvPr/>
          </p:nvPicPr>
          <p:blipFill rotWithShape="1">
            <a:blip r:embed="rId3">
              <a:alphaModFix/>
            </a:blip>
            <a:srcRect l="86134" t="50000"/>
            <a:stretch/>
          </p:blipFill>
          <p:spPr>
            <a:xfrm flipH="1">
              <a:off x="8430824" y="2571750"/>
              <a:ext cx="713176" cy="2571750"/>
            </a:xfrm>
            <a:prstGeom prst="rect">
              <a:avLst/>
            </a:prstGeom>
            <a:noFill/>
            <a:ln>
              <a:noFill/>
            </a:ln>
          </p:spPr>
        </p:pic>
        <p:pic>
          <p:nvPicPr>
            <p:cNvPr id="171" name="Google Shape;171;p25"/>
            <p:cNvPicPr preferRelativeResize="0"/>
            <p:nvPr/>
          </p:nvPicPr>
          <p:blipFill rotWithShape="1">
            <a:blip r:embed="rId3">
              <a:alphaModFix/>
            </a:blip>
            <a:srcRect l="80179" t="219" r="16478"/>
            <a:stretch/>
          </p:blipFill>
          <p:spPr>
            <a:xfrm rot="5400000" flipH="1">
              <a:off x="4417402" y="-4417399"/>
              <a:ext cx="306123" cy="9140923"/>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32"/>
        <p:cNvGrpSpPr/>
        <p:nvPr/>
      </p:nvGrpSpPr>
      <p:grpSpPr>
        <a:xfrm>
          <a:off x="0" y="0"/>
          <a:ext cx="0" cy="0"/>
          <a:chOff x="0" y="0"/>
          <a:chExt cx="0" cy="0"/>
        </a:xfrm>
      </p:grpSpPr>
      <p:pic>
        <p:nvPicPr>
          <p:cNvPr id="233" name="Google Shape;233;p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4" name="Google Shape;234;p31"/>
          <p:cNvPicPr preferRelativeResize="0"/>
          <p:nvPr/>
        </p:nvPicPr>
        <p:blipFill rotWithShape="1">
          <a:blip r:embed="rId3">
            <a:alphaModFix/>
          </a:blip>
          <a:srcRect l="28426" r="49791"/>
          <a:stretch/>
        </p:blipFill>
        <p:spPr>
          <a:xfrm rot="10800000">
            <a:off x="8424000" y="5"/>
            <a:ext cx="720000" cy="3305352"/>
          </a:xfrm>
          <a:prstGeom prst="rect">
            <a:avLst/>
          </a:prstGeom>
          <a:noFill/>
          <a:ln>
            <a:noFill/>
          </a:ln>
        </p:spPr>
      </p:pic>
      <p:pic>
        <p:nvPicPr>
          <p:cNvPr id="235" name="Google Shape;235;p31"/>
          <p:cNvPicPr preferRelativeResize="0"/>
          <p:nvPr/>
        </p:nvPicPr>
        <p:blipFill rotWithShape="1">
          <a:blip r:embed="rId4">
            <a:alphaModFix/>
          </a:blip>
          <a:srcRect t="94894" b="44"/>
          <a:stretch/>
        </p:blipFill>
        <p:spPr>
          <a:xfrm rot="10800000">
            <a:off x="0" y="4880128"/>
            <a:ext cx="9144000" cy="26029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36"/>
        <p:cNvGrpSpPr/>
        <p:nvPr/>
      </p:nvGrpSpPr>
      <p:grpSpPr>
        <a:xfrm>
          <a:off x="0" y="0"/>
          <a:ext cx="0" cy="0"/>
          <a:chOff x="0" y="0"/>
          <a:chExt cx="0" cy="0"/>
        </a:xfrm>
      </p:grpSpPr>
      <p:pic>
        <p:nvPicPr>
          <p:cNvPr id="237" name="Google Shape;237;p32"/>
          <p:cNvPicPr preferRelativeResize="0"/>
          <p:nvPr/>
        </p:nvPicPr>
        <p:blipFill>
          <a:blip r:embed="rId2">
            <a:alphaModFix/>
          </a:blip>
          <a:stretch>
            <a:fillRect/>
          </a:stretch>
        </p:blipFill>
        <p:spPr>
          <a:xfrm>
            <a:off x="60675" y="0"/>
            <a:ext cx="9144000" cy="5143500"/>
          </a:xfrm>
          <a:prstGeom prst="rect">
            <a:avLst/>
          </a:prstGeom>
          <a:noFill/>
          <a:ln>
            <a:noFill/>
          </a:ln>
        </p:spPr>
      </p:pic>
      <p:grpSp>
        <p:nvGrpSpPr>
          <p:cNvPr id="238" name="Google Shape;238;p32"/>
          <p:cNvGrpSpPr/>
          <p:nvPr/>
        </p:nvGrpSpPr>
        <p:grpSpPr>
          <a:xfrm>
            <a:off x="0" y="1"/>
            <a:ext cx="9202276" cy="5174549"/>
            <a:chOff x="0" y="1"/>
            <a:chExt cx="9202276" cy="5174549"/>
          </a:xfrm>
        </p:grpSpPr>
        <p:pic>
          <p:nvPicPr>
            <p:cNvPr id="239" name="Google Shape;239;p32"/>
            <p:cNvPicPr preferRelativeResize="0"/>
            <p:nvPr/>
          </p:nvPicPr>
          <p:blipFill rotWithShape="1">
            <a:blip r:embed="rId3">
              <a:alphaModFix/>
            </a:blip>
            <a:srcRect l="46057" t="4067" r="37822"/>
            <a:stretch/>
          </p:blipFill>
          <p:spPr>
            <a:xfrm rot="10800000" flipH="1">
              <a:off x="8430775" y="1"/>
              <a:ext cx="771501" cy="4590724"/>
            </a:xfrm>
            <a:prstGeom prst="rect">
              <a:avLst/>
            </a:prstGeom>
            <a:noFill/>
            <a:ln>
              <a:noFill/>
            </a:ln>
          </p:spPr>
        </p:pic>
        <p:pic>
          <p:nvPicPr>
            <p:cNvPr id="240" name="Google Shape;240;p32"/>
            <p:cNvPicPr preferRelativeResize="0"/>
            <p:nvPr/>
          </p:nvPicPr>
          <p:blipFill rotWithShape="1">
            <a:blip r:embed="rId3">
              <a:alphaModFix/>
            </a:blip>
            <a:srcRect l="46057" t="4067" r="39294"/>
            <a:stretch/>
          </p:blipFill>
          <p:spPr>
            <a:xfrm rot="10800000" flipH="1">
              <a:off x="0" y="583826"/>
              <a:ext cx="701075" cy="4590724"/>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 name="Google Shape;16;p3"/>
          <p:cNvSpPr txBox="1">
            <a:spLocks noGrp="1"/>
          </p:cNvSpPr>
          <p:nvPr>
            <p:ph type="title"/>
          </p:nvPr>
        </p:nvSpPr>
        <p:spPr>
          <a:xfrm>
            <a:off x="720000" y="1990900"/>
            <a:ext cx="4065900" cy="16395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854225" y="870292"/>
            <a:ext cx="1092300" cy="8937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5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817025" y="3648600"/>
            <a:ext cx="3969000" cy="4722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 name="Google Shape;19;p3"/>
          <p:cNvSpPr>
            <a:spLocks noGrp="1"/>
          </p:cNvSpPr>
          <p:nvPr>
            <p:ph type="pic" idx="3"/>
          </p:nvPr>
        </p:nvSpPr>
        <p:spPr>
          <a:xfrm>
            <a:off x="6006050" y="0"/>
            <a:ext cx="3138000" cy="5143500"/>
          </a:xfrm>
          <a:prstGeom prst="rect">
            <a:avLst/>
          </a:prstGeom>
          <a:noFill/>
          <a:ln w="9525" cap="flat" cmpd="sng">
            <a:solidFill>
              <a:schemeClr val="dk2"/>
            </a:solidFill>
            <a:prstDash val="solid"/>
            <a:round/>
            <a:headEnd type="none" w="sm" len="sm"/>
            <a:tailEnd type="none" w="sm" len="sm"/>
          </a:ln>
        </p:spPr>
      </p:sp>
      <p:pic>
        <p:nvPicPr>
          <p:cNvPr id="20" name="Google Shape;20;p3"/>
          <p:cNvPicPr preferRelativeResize="0"/>
          <p:nvPr/>
        </p:nvPicPr>
        <p:blipFill rotWithShape="1">
          <a:blip r:embed="rId3">
            <a:alphaModFix/>
          </a:blip>
          <a:srcRect l="32757" r="62902"/>
          <a:stretch/>
        </p:blipFill>
        <p:spPr>
          <a:xfrm>
            <a:off x="0" y="0"/>
            <a:ext cx="396874"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pic>
        <p:nvPicPr>
          <p:cNvPr id="48" name="Google Shape;48;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 name="Google Shape;50;p7"/>
          <p:cNvSpPr txBox="1">
            <a:spLocks noGrp="1"/>
          </p:cNvSpPr>
          <p:nvPr>
            <p:ph type="subTitle" idx="1"/>
          </p:nvPr>
        </p:nvSpPr>
        <p:spPr>
          <a:xfrm>
            <a:off x="720000"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51" name="Google Shape;51;p7"/>
          <p:cNvSpPr>
            <a:spLocks noGrp="1"/>
          </p:cNvSpPr>
          <p:nvPr>
            <p:ph type="pic" idx="2"/>
          </p:nvPr>
        </p:nvSpPr>
        <p:spPr>
          <a:xfrm>
            <a:off x="5160600" y="1422600"/>
            <a:ext cx="3983400" cy="3720900"/>
          </a:xfrm>
          <a:prstGeom prst="rect">
            <a:avLst/>
          </a:prstGeom>
          <a:noFill/>
          <a:ln w="9525" cap="flat" cmpd="sng">
            <a:solidFill>
              <a:schemeClr val="dk2"/>
            </a:solidFill>
            <a:prstDash val="solid"/>
            <a:round/>
            <a:headEnd type="none" w="sm" len="sm"/>
            <a:tailEnd type="none" w="sm" len="sm"/>
          </a:ln>
        </p:spPr>
      </p:sp>
      <p:pic>
        <p:nvPicPr>
          <p:cNvPr id="52" name="Google Shape;52;p7"/>
          <p:cNvPicPr preferRelativeResize="0"/>
          <p:nvPr/>
        </p:nvPicPr>
        <p:blipFill rotWithShape="1">
          <a:blip r:embed="rId3">
            <a:alphaModFix/>
          </a:blip>
          <a:srcRect l="-1853" t="14747" r="-10" b="79211"/>
          <a:stretch/>
        </p:blipFill>
        <p:spPr>
          <a:xfrm>
            <a:off x="0" y="0"/>
            <a:ext cx="5564226" cy="329950"/>
          </a:xfrm>
          <a:prstGeom prst="rect">
            <a:avLst/>
          </a:prstGeom>
          <a:noFill/>
          <a:ln>
            <a:noFill/>
          </a:ln>
        </p:spPr>
      </p:pic>
      <p:pic>
        <p:nvPicPr>
          <p:cNvPr id="53" name="Google Shape;53;p7"/>
          <p:cNvPicPr preferRelativeResize="0"/>
          <p:nvPr/>
        </p:nvPicPr>
        <p:blipFill rotWithShape="1">
          <a:blip r:embed="rId4">
            <a:alphaModFix/>
          </a:blip>
          <a:srcRect t="89511"/>
          <a:stretch/>
        </p:blipFill>
        <p:spPr>
          <a:xfrm>
            <a:off x="3450" y="4604000"/>
            <a:ext cx="9144000" cy="539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
        <p:cNvGrpSpPr/>
        <p:nvPr/>
      </p:nvGrpSpPr>
      <p:grpSpPr>
        <a:xfrm>
          <a:off x="0" y="0"/>
          <a:ext cx="0" cy="0"/>
          <a:chOff x="0" y="0"/>
          <a:chExt cx="0" cy="0"/>
        </a:xfrm>
      </p:grpSpPr>
      <p:pic>
        <p:nvPicPr>
          <p:cNvPr id="55" name="Google Shape;55;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6" name="Google Shape;56;p8"/>
          <p:cNvSpPr txBox="1">
            <a:spLocks noGrp="1"/>
          </p:cNvSpPr>
          <p:nvPr>
            <p:ph type="title"/>
          </p:nvPr>
        </p:nvSpPr>
        <p:spPr>
          <a:xfrm>
            <a:off x="3964275" y="1698575"/>
            <a:ext cx="4230600" cy="17604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7" name="Google Shape;57;p8"/>
          <p:cNvSpPr>
            <a:spLocks noGrp="1"/>
          </p:cNvSpPr>
          <p:nvPr>
            <p:ph type="pic" idx="2"/>
          </p:nvPr>
        </p:nvSpPr>
        <p:spPr>
          <a:xfrm>
            <a:off x="0" y="539500"/>
            <a:ext cx="3504600" cy="46110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8"/>
        <p:cNvGrpSpPr/>
        <p:nvPr/>
      </p:nvGrpSpPr>
      <p:grpSpPr>
        <a:xfrm>
          <a:off x="0" y="0"/>
          <a:ext cx="0" cy="0"/>
          <a:chOff x="0" y="0"/>
          <a:chExt cx="0" cy="0"/>
        </a:xfrm>
      </p:grpSpPr>
      <p:pic>
        <p:nvPicPr>
          <p:cNvPr id="59" name="Google Shape;59;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0" name="Google Shape;60;p9"/>
          <p:cNvSpPr txBox="1">
            <a:spLocks noGrp="1"/>
          </p:cNvSpPr>
          <p:nvPr>
            <p:ph type="title"/>
          </p:nvPr>
        </p:nvSpPr>
        <p:spPr>
          <a:xfrm>
            <a:off x="4572000" y="1621500"/>
            <a:ext cx="3587400" cy="9906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sz="54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9"/>
          <p:cNvSpPr txBox="1">
            <a:spLocks noGrp="1"/>
          </p:cNvSpPr>
          <p:nvPr>
            <p:ph type="subTitle" idx="1"/>
          </p:nvPr>
        </p:nvSpPr>
        <p:spPr>
          <a:xfrm>
            <a:off x="4572000" y="2612100"/>
            <a:ext cx="3587400" cy="90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2" name="Google Shape;62;p9"/>
          <p:cNvSpPr>
            <a:spLocks noGrp="1"/>
          </p:cNvSpPr>
          <p:nvPr>
            <p:ph type="pic" idx="2"/>
          </p:nvPr>
        </p:nvSpPr>
        <p:spPr>
          <a:xfrm>
            <a:off x="0" y="845850"/>
            <a:ext cx="3993900" cy="3451800"/>
          </a:xfrm>
          <a:prstGeom prst="rect">
            <a:avLst/>
          </a:prstGeom>
          <a:noFill/>
          <a:ln w="9525" cap="flat" cmpd="sng">
            <a:solidFill>
              <a:schemeClr val="dk2"/>
            </a:solidFill>
            <a:prstDash val="solid"/>
            <a:round/>
            <a:headEnd type="none" w="sm" len="sm"/>
            <a:tailEnd type="none" w="sm" len="sm"/>
          </a:ln>
        </p:spPr>
      </p:sp>
      <p:pic>
        <p:nvPicPr>
          <p:cNvPr id="63" name="Google Shape;63;p9"/>
          <p:cNvPicPr preferRelativeResize="0"/>
          <p:nvPr/>
        </p:nvPicPr>
        <p:blipFill rotWithShape="1">
          <a:blip r:embed="rId3">
            <a:alphaModFix/>
          </a:blip>
          <a:srcRect l="80942" r="14350"/>
          <a:stretch/>
        </p:blipFill>
        <p:spPr>
          <a:xfrm>
            <a:off x="8713600" y="0"/>
            <a:ext cx="430402"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7"/>
        <p:cNvGrpSpPr/>
        <p:nvPr/>
      </p:nvGrpSpPr>
      <p:grpSpPr>
        <a:xfrm>
          <a:off x="0" y="0"/>
          <a:ext cx="0" cy="0"/>
          <a:chOff x="0" y="0"/>
          <a:chExt cx="0" cy="0"/>
        </a:xfrm>
      </p:grpSpPr>
      <p:pic>
        <p:nvPicPr>
          <p:cNvPr id="68" name="Google Shape;68;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69" name="Google Shape;69;p11"/>
          <p:cNvSpPr txBox="1">
            <a:spLocks noGrp="1"/>
          </p:cNvSpPr>
          <p:nvPr>
            <p:ph type="title" hasCustomPrompt="1"/>
          </p:nvPr>
        </p:nvSpPr>
        <p:spPr>
          <a:xfrm>
            <a:off x="1809750" y="539500"/>
            <a:ext cx="5524500" cy="101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55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809750" y="1576100"/>
            <a:ext cx="5524500" cy="4971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71" name="Google Shape;71;p11"/>
          <p:cNvSpPr>
            <a:spLocks noGrp="1"/>
          </p:cNvSpPr>
          <p:nvPr>
            <p:ph type="pic" idx="2"/>
          </p:nvPr>
        </p:nvSpPr>
        <p:spPr>
          <a:xfrm>
            <a:off x="2155950" y="2394400"/>
            <a:ext cx="4832100" cy="2749200"/>
          </a:xfrm>
          <a:prstGeom prst="rect">
            <a:avLst/>
          </a:prstGeom>
          <a:noFill/>
          <a:ln w="9525" cap="flat" cmpd="sng">
            <a:solidFill>
              <a:schemeClr val="dk2"/>
            </a:solidFill>
            <a:prstDash val="solid"/>
            <a:round/>
            <a:headEnd type="none" w="sm" len="sm"/>
            <a:tailEnd type="none" w="sm" len="sm"/>
          </a:ln>
        </p:spPr>
      </p:sp>
      <p:pic>
        <p:nvPicPr>
          <p:cNvPr id="72" name="Google Shape;72;p11"/>
          <p:cNvPicPr preferRelativeResize="0"/>
          <p:nvPr/>
        </p:nvPicPr>
        <p:blipFill rotWithShape="1">
          <a:blip r:embed="rId3">
            <a:alphaModFix/>
          </a:blip>
          <a:srcRect l="50504" t="83490" r="8138" b="9101"/>
          <a:stretch/>
        </p:blipFill>
        <p:spPr>
          <a:xfrm>
            <a:off x="2681175" y="0"/>
            <a:ext cx="3781651" cy="381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4"/>
        <p:cNvGrpSpPr/>
        <p:nvPr/>
      </p:nvGrpSpPr>
      <p:grpSpPr>
        <a:xfrm>
          <a:off x="0" y="0"/>
          <a:ext cx="0" cy="0"/>
          <a:chOff x="0" y="0"/>
          <a:chExt cx="0" cy="0"/>
        </a:xfrm>
      </p:grpSpPr>
      <p:pic>
        <p:nvPicPr>
          <p:cNvPr id="75" name="Google Shape;75;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7" name="Google Shape;77;p13"/>
          <p:cNvSpPr txBox="1">
            <a:spLocks noGrp="1"/>
          </p:cNvSpPr>
          <p:nvPr>
            <p:ph type="subTitle" idx="1"/>
          </p:nvPr>
        </p:nvSpPr>
        <p:spPr>
          <a:xfrm>
            <a:off x="1998538"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8" name="Google Shape;78;p13"/>
          <p:cNvSpPr txBox="1">
            <a:spLocks noGrp="1"/>
          </p:cNvSpPr>
          <p:nvPr>
            <p:ph type="subTitle" idx="2"/>
          </p:nvPr>
        </p:nvSpPr>
        <p:spPr>
          <a:xfrm>
            <a:off x="5650860" y="225042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3"/>
          <p:cNvSpPr txBox="1">
            <a:spLocks noGrp="1"/>
          </p:cNvSpPr>
          <p:nvPr>
            <p:ph type="subTitle" idx="3"/>
          </p:nvPr>
        </p:nvSpPr>
        <p:spPr>
          <a:xfrm>
            <a:off x="5650838" y="3773575"/>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0" name="Google Shape;80;p13"/>
          <p:cNvSpPr txBox="1">
            <a:spLocks noGrp="1"/>
          </p:cNvSpPr>
          <p:nvPr>
            <p:ph type="subTitle" idx="4"/>
          </p:nvPr>
        </p:nvSpPr>
        <p:spPr>
          <a:xfrm>
            <a:off x="1998538" y="3773604"/>
            <a:ext cx="23055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3"/>
          <p:cNvSpPr txBox="1">
            <a:spLocks noGrp="1"/>
          </p:cNvSpPr>
          <p:nvPr>
            <p:ph type="title" idx="5" hasCustomPrompt="1"/>
          </p:nvPr>
        </p:nvSpPr>
        <p:spPr>
          <a:xfrm>
            <a:off x="1187626"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title" idx="6" hasCustomPrompt="1"/>
          </p:nvPr>
        </p:nvSpPr>
        <p:spPr>
          <a:xfrm>
            <a:off x="4839926" y="3147484"/>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a:spLocks noGrp="1"/>
          </p:cNvSpPr>
          <p:nvPr>
            <p:ph type="title" idx="7" hasCustomPrompt="1"/>
          </p:nvPr>
        </p:nvSpPr>
        <p:spPr>
          <a:xfrm>
            <a:off x="4839951" y="1623776"/>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title" idx="8" hasCustomPrompt="1"/>
          </p:nvPr>
        </p:nvSpPr>
        <p:spPr>
          <a:xfrm>
            <a:off x="1187626" y="314750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9"/>
          </p:nvPr>
        </p:nvSpPr>
        <p:spPr>
          <a:xfrm>
            <a:off x="1998549"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13"/>
          </p:nvPr>
        </p:nvSpPr>
        <p:spPr>
          <a:xfrm>
            <a:off x="5650874" y="1487975"/>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14"/>
          </p:nvPr>
        </p:nvSpPr>
        <p:spPr>
          <a:xfrm>
            <a:off x="1998549" y="3011850"/>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subTitle" idx="15"/>
          </p:nvPr>
        </p:nvSpPr>
        <p:spPr>
          <a:xfrm>
            <a:off x="5650849" y="3011953"/>
            <a:ext cx="2305500" cy="810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DM Serif Display"/>
                <a:ea typeface="DM Serif Display"/>
                <a:cs typeface="DM Serif Display"/>
                <a:sym typeface="DM Serif Display"/>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9" name="Google Shape;89;p13"/>
          <p:cNvGrpSpPr/>
          <p:nvPr/>
        </p:nvGrpSpPr>
        <p:grpSpPr>
          <a:xfrm>
            <a:off x="-2" y="0"/>
            <a:ext cx="9144001" cy="5143500"/>
            <a:chOff x="-2" y="0"/>
            <a:chExt cx="9144001" cy="5143500"/>
          </a:xfrm>
        </p:grpSpPr>
        <p:pic>
          <p:nvPicPr>
            <p:cNvPr id="90" name="Google Shape;90;p13"/>
            <p:cNvPicPr preferRelativeResize="0"/>
            <p:nvPr/>
          </p:nvPicPr>
          <p:blipFill rotWithShape="1">
            <a:blip r:embed="rId3">
              <a:alphaModFix/>
            </a:blip>
            <a:srcRect l="86134"/>
            <a:stretch/>
          </p:blipFill>
          <p:spPr>
            <a:xfrm flipH="1">
              <a:off x="8430823" y="0"/>
              <a:ext cx="713176" cy="5143500"/>
            </a:xfrm>
            <a:prstGeom prst="rect">
              <a:avLst/>
            </a:prstGeom>
            <a:noFill/>
            <a:ln>
              <a:noFill/>
            </a:ln>
          </p:spPr>
        </p:pic>
        <p:pic>
          <p:nvPicPr>
            <p:cNvPr id="91" name="Google Shape;91;p13"/>
            <p:cNvPicPr preferRelativeResize="0"/>
            <p:nvPr/>
          </p:nvPicPr>
          <p:blipFill rotWithShape="1">
            <a:blip r:embed="rId3">
              <a:alphaModFix/>
            </a:blip>
            <a:srcRect l="86134"/>
            <a:stretch/>
          </p:blipFill>
          <p:spPr>
            <a:xfrm flipH="1">
              <a:off x="-2" y="0"/>
              <a:ext cx="713176" cy="51435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0"/>
        <p:cNvGrpSpPr/>
        <p:nvPr/>
      </p:nvGrpSpPr>
      <p:grpSpPr>
        <a:xfrm>
          <a:off x="0" y="0"/>
          <a:ext cx="0" cy="0"/>
          <a:chOff x="0" y="0"/>
          <a:chExt cx="0" cy="0"/>
        </a:xfrm>
      </p:grpSpPr>
      <p:pic>
        <p:nvPicPr>
          <p:cNvPr id="131" name="Google Shape;131;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2" name="Google Shape;132;p19"/>
          <p:cNvSpPr txBox="1">
            <a:spLocks noGrp="1"/>
          </p:cNvSpPr>
          <p:nvPr>
            <p:ph type="title"/>
          </p:nvPr>
        </p:nvSpPr>
        <p:spPr>
          <a:xfrm>
            <a:off x="713225" y="3523088"/>
            <a:ext cx="38589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3" name="Google Shape;133;p19"/>
          <p:cNvSpPr txBox="1">
            <a:spLocks noGrp="1"/>
          </p:cNvSpPr>
          <p:nvPr>
            <p:ph type="subTitle" idx="1"/>
          </p:nvPr>
        </p:nvSpPr>
        <p:spPr>
          <a:xfrm>
            <a:off x="713225" y="1088524"/>
            <a:ext cx="3858900" cy="2301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134" name="Google Shape;134;p19"/>
          <p:cNvSpPr>
            <a:spLocks noGrp="1"/>
          </p:cNvSpPr>
          <p:nvPr>
            <p:ph type="pic" idx="2"/>
          </p:nvPr>
        </p:nvSpPr>
        <p:spPr>
          <a:xfrm>
            <a:off x="5494325" y="954962"/>
            <a:ext cx="3649800" cy="3233700"/>
          </a:xfrm>
          <a:prstGeom prst="rect">
            <a:avLst/>
          </a:prstGeom>
          <a:noFill/>
          <a:ln w="9525" cap="flat" cmpd="sng">
            <a:solidFill>
              <a:schemeClr val="dk2"/>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DM Serif Display"/>
              <a:buNone/>
              <a:defRPr sz="3200">
                <a:solidFill>
                  <a:schemeClr val="dk1"/>
                </a:solidFill>
                <a:latin typeface="DM Serif Display"/>
                <a:ea typeface="DM Serif Display"/>
                <a:cs typeface="DM Serif Display"/>
                <a:sym typeface="DM Serif Display"/>
              </a:defRPr>
            </a:lvl1pPr>
            <a:lvl2pPr lvl="1"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2pPr>
            <a:lvl3pPr lvl="2"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3pPr>
            <a:lvl4pPr lvl="3"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4pPr>
            <a:lvl5pPr lvl="4"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5pPr>
            <a:lvl6pPr lvl="5"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6pPr>
            <a:lvl7pPr lvl="6"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7pPr>
            <a:lvl8pPr lvl="7"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8pPr>
            <a:lvl9pPr lvl="8" rtl="0">
              <a:spcBef>
                <a:spcPts val="0"/>
              </a:spcBef>
              <a:spcAft>
                <a:spcPts val="0"/>
              </a:spcAft>
              <a:buClr>
                <a:schemeClr val="dk1"/>
              </a:buClr>
              <a:buSzPts val="3500"/>
              <a:buFont typeface="DM Serif Display"/>
              <a:buNone/>
              <a:defRPr sz="3500">
                <a:solidFill>
                  <a:schemeClr val="dk1"/>
                </a:solidFill>
                <a:latin typeface="DM Serif Display"/>
                <a:ea typeface="DM Serif Display"/>
                <a:cs typeface="DM Serif Display"/>
                <a:sym typeface="DM Serif Display"/>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5" r:id="rId9"/>
    <p:sldLayoutId id="2147483666" r:id="rId10"/>
    <p:sldLayoutId id="2147483668" r:id="rId11"/>
    <p:sldLayoutId id="2147483669" r:id="rId12"/>
    <p:sldLayoutId id="2147483670" r:id="rId13"/>
    <p:sldLayoutId id="2147483671" r:id="rId14"/>
    <p:sldLayoutId id="2147483677" r:id="rId15"/>
    <p:sldLayoutId id="214748367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19.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image" Target="../media/image20.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1.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36"/>
          <p:cNvPicPr preferRelativeResize="0"/>
          <p:nvPr/>
        </p:nvPicPr>
        <p:blipFill rotWithShape="1">
          <a:blip r:embed="rId3">
            <a:alphaModFix/>
          </a:blip>
          <a:srcRect l="32714"/>
          <a:stretch/>
        </p:blipFill>
        <p:spPr>
          <a:xfrm flipH="1">
            <a:off x="5683075" y="0"/>
            <a:ext cx="3460925" cy="5143500"/>
          </a:xfrm>
          <a:prstGeom prst="rect">
            <a:avLst/>
          </a:prstGeom>
          <a:noFill/>
          <a:ln>
            <a:noFill/>
          </a:ln>
        </p:spPr>
      </p:pic>
      <p:sp>
        <p:nvSpPr>
          <p:cNvPr id="252" name="Google Shape;252;p36"/>
          <p:cNvSpPr txBox="1">
            <a:spLocks noGrp="1"/>
          </p:cNvSpPr>
          <p:nvPr>
            <p:ph type="ctrTitle"/>
          </p:nvPr>
        </p:nvSpPr>
        <p:spPr>
          <a:xfrm>
            <a:off x="713225" y="726141"/>
            <a:ext cx="4794900" cy="24584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Bank Loan Prediction Model</a:t>
            </a:r>
            <a:endParaRPr dirty="0"/>
          </a:p>
        </p:txBody>
      </p:sp>
      <p:sp>
        <p:nvSpPr>
          <p:cNvPr id="253" name="Google Shape;253;p36"/>
          <p:cNvSpPr txBox="1">
            <a:spLocks noGrp="1"/>
          </p:cNvSpPr>
          <p:nvPr>
            <p:ph type="subTitle" idx="1"/>
          </p:nvPr>
        </p:nvSpPr>
        <p:spPr>
          <a:xfrm>
            <a:off x="841925" y="3315000"/>
            <a:ext cx="4666200" cy="7045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Athira</a:t>
            </a:r>
            <a:r>
              <a:rPr lang="en" dirty="0"/>
              <a:t> John  &amp;  Mukta Pathak</a:t>
            </a:r>
          </a:p>
          <a:p>
            <a:pPr marL="0" lvl="0" indent="0" algn="ctr" rtl="0">
              <a:spcBef>
                <a:spcPts val="0"/>
              </a:spcBef>
              <a:spcAft>
                <a:spcPts val="0"/>
              </a:spcAft>
              <a:buNone/>
            </a:pPr>
            <a:r>
              <a:rPr lang="en" dirty="0"/>
              <a:t>ADMN-5016-101</a:t>
            </a:r>
            <a:endParaRPr dirty="0"/>
          </a:p>
        </p:txBody>
      </p:sp>
      <p:pic>
        <p:nvPicPr>
          <p:cNvPr id="14" name="Picture Placeholder 13" descr="A model of a bank&#10;&#10;Description automatically generated">
            <a:extLst>
              <a:ext uri="{FF2B5EF4-FFF2-40B4-BE49-F238E27FC236}">
                <a16:creationId xmlns:a16="http://schemas.microsoft.com/office/drawing/2014/main" id="{C2BC4713-704B-6FB0-CA57-89CF51A14774}"/>
              </a:ext>
            </a:extLst>
          </p:cNvPr>
          <p:cNvPicPr>
            <a:picLocks noGrp="1" noChangeAspect="1"/>
          </p:cNvPicPr>
          <p:nvPr>
            <p:ph type="pic" idx="2"/>
          </p:nvPr>
        </p:nvPicPr>
        <p:blipFill>
          <a:blip r:embed="rId4"/>
          <a:srcRect l="29119" r="29119"/>
          <a:stretch>
            <a:fillRect/>
          </a:stretch>
        </p:blipFill>
        <p:spPr/>
      </p:pic>
      <p:pic>
        <p:nvPicPr>
          <p:cNvPr id="15" name="Picture Placeholder 13" descr="A model of a bank&#10;&#10;Description automatically generated">
            <a:extLst>
              <a:ext uri="{FF2B5EF4-FFF2-40B4-BE49-F238E27FC236}">
                <a16:creationId xmlns:a16="http://schemas.microsoft.com/office/drawing/2014/main" id="{8EDF8F24-AE63-E7CA-4B58-FB52A713834C}"/>
              </a:ext>
            </a:extLst>
          </p:cNvPr>
          <p:cNvPicPr>
            <a:picLocks noChangeAspect="1"/>
          </p:cNvPicPr>
          <p:nvPr/>
        </p:nvPicPr>
        <p:blipFill rotWithShape="1">
          <a:blip r:embed="rId4"/>
          <a:srcRect l="43724" r="14514"/>
          <a:stretch/>
        </p:blipFill>
        <p:spPr>
          <a:xfrm>
            <a:off x="5683025" y="0"/>
            <a:ext cx="3460725" cy="5143500"/>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Clustering</a:t>
            </a:r>
            <a:endParaRPr dirty="0"/>
          </a:p>
        </p:txBody>
      </p:sp>
      <p:sp>
        <p:nvSpPr>
          <p:cNvPr id="317" name="Google Shape;317;p43"/>
          <p:cNvSpPr txBox="1">
            <a:spLocks noGrp="1"/>
          </p:cNvSpPr>
          <p:nvPr>
            <p:ph type="subTitle" idx="1"/>
          </p:nvPr>
        </p:nvSpPr>
        <p:spPr>
          <a:xfrm>
            <a:off x="4923247" y="28036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This group contains people with high income ,who were outliers.</a:t>
            </a:r>
            <a:endParaRPr dirty="0">
              <a:latin typeface="Lao UI" panose="020B0502040204020203" pitchFamily="34" charset="0"/>
              <a:cs typeface="Lao UI" panose="020B0502040204020203" pitchFamily="34" charset="0"/>
            </a:endParaRPr>
          </a:p>
        </p:txBody>
      </p:sp>
      <p:sp>
        <p:nvSpPr>
          <p:cNvPr id="318" name="Google Shape;318;p43"/>
          <p:cNvSpPr txBox="1">
            <a:spLocks noGrp="1"/>
          </p:cNvSpPr>
          <p:nvPr>
            <p:ph type="subTitle" idx="2"/>
          </p:nvPr>
        </p:nvSpPr>
        <p:spPr>
          <a:xfrm>
            <a:off x="1715375" y="28036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This group contains the people with income which are not outliers.</a:t>
            </a:r>
            <a:endParaRPr dirty="0">
              <a:latin typeface="Lao UI" panose="020B0502040204020203" pitchFamily="34" charset="0"/>
              <a:cs typeface="Lao UI" panose="020B0502040204020203" pitchFamily="34" charset="0"/>
            </a:endParaRPr>
          </a:p>
        </p:txBody>
      </p:sp>
      <p:sp>
        <p:nvSpPr>
          <p:cNvPr id="319" name="Google Shape;319;p43"/>
          <p:cNvSpPr txBox="1">
            <a:spLocks noGrp="1"/>
          </p:cNvSpPr>
          <p:nvPr>
            <p:ph type="subTitle" idx="3"/>
          </p:nvPr>
        </p:nvSpPr>
        <p:spPr>
          <a:xfrm>
            <a:off x="1715375" y="23947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Without Outliers</a:t>
            </a:r>
            <a:endParaRPr dirty="0">
              <a:latin typeface="Lao UI" panose="020B0502040204020203" pitchFamily="34" charset="0"/>
              <a:cs typeface="Lao UI" panose="020B0502040204020203" pitchFamily="34" charset="0"/>
            </a:endParaRPr>
          </a:p>
        </p:txBody>
      </p:sp>
      <p:sp>
        <p:nvSpPr>
          <p:cNvPr id="320" name="Google Shape;320;p43"/>
          <p:cNvSpPr txBox="1">
            <a:spLocks noGrp="1"/>
          </p:cNvSpPr>
          <p:nvPr>
            <p:ph type="subTitle" idx="4"/>
          </p:nvPr>
        </p:nvSpPr>
        <p:spPr>
          <a:xfrm>
            <a:off x="4923250" y="23947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Outliers</a:t>
            </a:r>
            <a:endParaRPr dirty="0">
              <a:latin typeface="Lao UI" panose="020B0502040204020203" pitchFamily="34" charset="0"/>
              <a:cs typeface="Lao UI" panose="020B0502040204020203" pitchFamily="34" charset="0"/>
            </a:endParaRPr>
          </a:p>
        </p:txBody>
      </p:sp>
      <p:grpSp>
        <p:nvGrpSpPr>
          <p:cNvPr id="2" name="Google Shape;389;p45">
            <a:extLst>
              <a:ext uri="{FF2B5EF4-FFF2-40B4-BE49-F238E27FC236}">
                <a16:creationId xmlns:a16="http://schemas.microsoft.com/office/drawing/2014/main" id="{6458BD4C-E302-7A55-6584-0235EF1C4F16}"/>
              </a:ext>
            </a:extLst>
          </p:cNvPr>
          <p:cNvGrpSpPr/>
          <p:nvPr/>
        </p:nvGrpSpPr>
        <p:grpSpPr>
          <a:xfrm>
            <a:off x="2739575" y="1634726"/>
            <a:ext cx="457200" cy="457200"/>
            <a:chOff x="5023800" y="3996975"/>
            <a:chExt cx="457200" cy="457200"/>
          </a:xfrm>
        </p:grpSpPr>
        <p:grpSp>
          <p:nvGrpSpPr>
            <p:cNvPr id="3" name="Google Shape;390;p45">
              <a:extLst>
                <a:ext uri="{FF2B5EF4-FFF2-40B4-BE49-F238E27FC236}">
                  <a16:creationId xmlns:a16="http://schemas.microsoft.com/office/drawing/2014/main" id="{514B162A-96AE-99B4-FA16-1460A0B83F7D}"/>
                </a:ext>
              </a:extLst>
            </p:cNvPr>
            <p:cNvGrpSpPr/>
            <p:nvPr/>
          </p:nvGrpSpPr>
          <p:grpSpPr>
            <a:xfrm>
              <a:off x="5114176" y="4089495"/>
              <a:ext cx="276637" cy="272158"/>
              <a:chOff x="-64401400" y="1914475"/>
              <a:chExt cx="319000" cy="317275"/>
            </a:xfrm>
          </p:grpSpPr>
          <p:sp>
            <p:nvSpPr>
              <p:cNvPr id="5" name="Google Shape;391;p45">
                <a:extLst>
                  <a:ext uri="{FF2B5EF4-FFF2-40B4-BE49-F238E27FC236}">
                    <a16:creationId xmlns:a16="http://schemas.microsoft.com/office/drawing/2014/main" id="{02580849-C2EE-B1BF-5AEB-1C5C4E51BFD1}"/>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2;p45">
                <a:extLst>
                  <a:ext uri="{FF2B5EF4-FFF2-40B4-BE49-F238E27FC236}">
                    <a16:creationId xmlns:a16="http://schemas.microsoft.com/office/drawing/2014/main" id="{85F3542D-3D25-E783-801E-69E47D294BD2}"/>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3;p45">
                <a:extLst>
                  <a:ext uri="{FF2B5EF4-FFF2-40B4-BE49-F238E27FC236}">
                    <a16:creationId xmlns:a16="http://schemas.microsoft.com/office/drawing/2014/main" id="{44D3606C-8B06-1A90-347D-32B52ED676EB}"/>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94;p45">
              <a:extLst>
                <a:ext uri="{FF2B5EF4-FFF2-40B4-BE49-F238E27FC236}">
                  <a16:creationId xmlns:a16="http://schemas.microsoft.com/office/drawing/2014/main" id="{D73072B8-96F3-5DCF-E0A6-AB4A98E854F5}"/>
                </a:ext>
              </a:extLst>
            </p:cNvPr>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8" name="Google Shape;389;p45">
            <a:extLst>
              <a:ext uri="{FF2B5EF4-FFF2-40B4-BE49-F238E27FC236}">
                <a16:creationId xmlns:a16="http://schemas.microsoft.com/office/drawing/2014/main" id="{53994D65-E961-3A18-4105-42658C84E5B1}"/>
              </a:ext>
            </a:extLst>
          </p:cNvPr>
          <p:cNvGrpSpPr/>
          <p:nvPr/>
        </p:nvGrpSpPr>
        <p:grpSpPr>
          <a:xfrm>
            <a:off x="5833144" y="1644978"/>
            <a:ext cx="457200" cy="457200"/>
            <a:chOff x="5023800" y="3996975"/>
            <a:chExt cx="457200" cy="457200"/>
          </a:xfrm>
        </p:grpSpPr>
        <p:grpSp>
          <p:nvGrpSpPr>
            <p:cNvPr id="9" name="Google Shape;390;p45">
              <a:extLst>
                <a:ext uri="{FF2B5EF4-FFF2-40B4-BE49-F238E27FC236}">
                  <a16:creationId xmlns:a16="http://schemas.microsoft.com/office/drawing/2014/main" id="{D348A348-83F3-5223-49A0-14DFDA46CE71}"/>
                </a:ext>
              </a:extLst>
            </p:cNvPr>
            <p:cNvGrpSpPr/>
            <p:nvPr/>
          </p:nvGrpSpPr>
          <p:grpSpPr>
            <a:xfrm>
              <a:off x="5114176" y="4089495"/>
              <a:ext cx="276637" cy="272158"/>
              <a:chOff x="-64401400" y="1914475"/>
              <a:chExt cx="319000" cy="317275"/>
            </a:xfrm>
          </p:grpSpPr>
          <p:sp>
            <p:nvSpPr>
              <p:cNvPr id="11" name="Google Shape;391;p45">
                <a:extLst>
                  <a:ext uri="{FF2B5EF4-FFF2-40B4-BE49-F238E27FC236}">
                    <a16:creationId xmlns:a16="http://schemas.microsoft.com/office/drawing/2014/main" id="{3DE84C70-21E5-F8D4-7D7C-7300585C05DC}"/>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2;p45">
                <a:extLst>
                  <a:ext uri="{FF2B5EF4-FFF2-40B4-BE49-F238E27FC236}">
                    <a16:creationId xmlns:a16="http://schemas.microsoft.com/office/drawing/2014/main" id="{DBE053F7-7E59-E2E4-5F34-FA9D9D8212A2}"/>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3;p45">
                <a:extLst>
                  <a:ext uri="{FF2B5EF4-FFF2-40B4-BE49-F238E27FC236}">
                    <a16:creationId xmlns:a16="http://schemas.microsoft.com/office/drawing/2014/main" id="{8E675A94-7374-6809-03FB-B9D6907CA894}"/>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94;p45">
              <a:extLst>
                <a:ext uri="{FF2B5EF4-FFF2-40B4-BE49-F238E27FC236}">
                  <a16:creationId xmlns:a16="http://schemas.microsoft.com/office/drawing/2014/main" id="{2BDDFA43-8243-BD39-CBF2-F979C492A6BC}"/>
                </a:ext>
              </a:extLst>
            </p:cNvPr>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Google Shape;448;p50"/>
          <p:cNvPicPr preferRelativeResize="0"/>
          <p:nvPr/>
        </p:nvPicPr>
        <p:blipFill rotWithShape="1">
          <a:blip r:embed="rId3">
            <a:alphaModFix/>
          </a:blip>
          <a:srcRect b="11197"/>
          <a:stretch/>
        </p:blipFill>
        <p:spPr>
          <a:xfrm>
            <a:off x="4473388" y="0"/>
            <a:ext cx="4677388" cy="4604001"/>
          </a:xfrm>
          <a:prstGeom prst="rect">
            <a:avLst/>
          </a:prstGeom>
          <a:noFill/>
          <a:ln>
            <a:noFill/>
          </a:ln>
        </p:spPr>
      </p:pic>
      <p:sp>
        <p:nvSpPr>
          <p:cNvPr id="450" name="Google Shape;450;p50"/>
          <p:cNvSpPr txBox="1">
            <a:spLocks noGrp="1"/>
          </p:cNvSpPr>
          <p:nvPr>
            <p:ph type="title"/>
          </p:nvPr>
        </p:nvSpPr>
        <p:spPr>
          <a:xfrm>
            <a:off x="922389" y="921059"/>
            <a:ext cx="3078600" cy="7389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Feature Scaling</a:t>
            </a:r>
            <a:endParaRPr dirty="0"/>
          </a:p>
        </p:txBody>
      </p:sp>
      <p:sp>
        <p:nvSpPr>
          <p:cNvPr id="451" name="Google Shape;451;p50"/>
          <p:cNvSpPr txBox="1">
            <a:spLocks noGrp="1"/>
          </p:cNvSpPr>
          <p:nvPr>
            <p:ph type="subTitle" idx="1"/>
          </p:nvPr>
        </p:nvSpPr>
        <p:spPr>
          <a:xfrm>
            <a:off x="449990" y="1743635"/>
            <a:ext cx="4263042" cy="203779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solidFill>
                  <a:schemeClr val="tx1"/>
                </a:solidFill>
                <a:effectLst/>
                <a:latin typeface="Lao UI" panose="020B0502040204020203" pitchFamily="34" charset="0"/>
                <a:cs typeface="Lao UI" panose="020B0502040204020203" pitchFamily="34" charset="0"/>
              </a:rPr>
              <a:t>Feature scaling is a pre-processing step in machine learning that involves transforming the values of your features (variables) so that they fall within a similar scale. </a:t>
            </a:r>
          </a:p>
          <a:p>
            <a:pPr marL="0" lvl="0" indent="0" algn="l" rtl="0">
              <a:spcBef>
                <a:spcPts val="0"/>
              </a:spcBef>
              <a:spcAft>
                <a:spcPts val="1600"/>
              </a:spcAft>
              <a:buNone/>
            </a:pPr>
            <a:r>
              <a:rPr lang="en-IN" dirty="0">
                <a:solidFill>
                  <a:schemeClr val="tx1"/>
                </a:solidFill>
                <a:latin typeface="Lao UI" panose="020B0502040204020203" pitchFamily="34" charset="0"/>
                <a:cs typeface="Lao UI" panose="020B0502040204020203" pitchFamily="34" charset="0"/>
              </a:rPr>
              <a:t>We used standardization in our data set because most of the variables are binary except Income, </a:t>
            </a:r>
            <a:r>
              <a:rPr lang="en-IN" dirty="0" err="1">
                <a:solidFill>
                  <a:schemeClr val="tx1"/>
                </a:solidFill>
                <a:latin typeface="Lao UI" panose="020B0502040204020203" pitchFamily="34" charset="0"/>
                <a:cs typeface="Lao UI" panose="020B0502040204020203" pitchFamily="34" charset="0"/>
              </a:rPr>
              <a:t>CCAvg</a:t>
            </a:r>
            <a:r>
              <a:rPr lang="en-IN" dirty="0">
                <a:solidFill>
                  <a:schemeClr val="tx1"/>
                </a:solidFill>
                <a:latin typeface="Lao UI" panose="020B0502040204020203" pitchFamily="34" charset="0"/>
                <a:cs typeface="Lao UI" panose="020B0502040204020203" pitchFamily="34" charset="0"/>
              </a:rPr>
              <a:t> and Mortgage.</a:t>
            </a:r>
            <a:endParaRPr dirty="0">
              <a:solidFill>
                <a:schemeClr val="tx1"/>
              </a:solidFill>
              <a:latin typeface="Lao UI" panose="020B0502040204020203" pitchFamily="34" charset="0"/>
              <a:cs typeface="Lao UI" panose="020B0502040204020203" pitchFamily="34" charset="0"/>
            </a:endParaRPr>
          </a:p>
        </p:txBody>
      </p:sp>
      <p:pic>
        <p:nvPicPr>
          <p:cNvPr id="9" name="Picture Placeholder 8" descr="A person measuring a graph&#10;&#10;Description automatically generated">
            <a:extLst>
              <a:ext uri="{FF2B5EF4-FFF2-40B4-BE49-F238E27FC236}">
                <a16:creationId xmlns:a16="http://schemas.microsoft.com/office/drawing/2014/main" id="{C0658321-1915-73FE-E265-D74F83292D92}"/>
              </a:ext>
            </a:extLst>
          </p:cNvPr>
          <p:cNvPicPr>
            <a:picLocks noGrp="1" noChangeAspect="1"/>
          </p:cNvPicPr>
          <p:nvPr>
            <p:ph type="pic" idx="2"/>
          </p:nvPr>
        </p:nvPicPr>
        <p:blipFill rotWithShape="1">
          <a:blip r:embed="rId4"/>
          <a:srcRect l="34892" t="-2" r="7100" b="2"/>
          <a:stretch/>
        </p:blipFill>
        <p:spPr>
          <a:xfrm>
            <a:off x="4952675" y="539500"/>
            <a:ext cx="4191300" cy="406440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l="13691" r="15696"/>
          <a:stretch/>
        </p:blipFill>
        <p:spPr>
          <a:xfrm flipH="1">
            <a:off x="5512150" y="0"/>
            <a:ext cx="3631850" cy="5143500"/>
          </a:xfrm>
          <a:prstGeom prst="rect">
            <a:avLst/>
          </a:prstGeom>
          <a:noFill/>
          <a:ln>
            <a:noFill/>
          </a:ln>
        </p:spPr>
      </p:pic>
      <p:sp>
        <p:nvSpPr>
          <p:cNvPr id="294" name="Google Shape;294;p40"/>
          <p:cNvSpPr txBox="1">
            <a:spLocks noGrp="1"/>
          </p:cNvSpPr>
          <p:nvPr>
            <p:ph type="title"/>
          </p:nvPr>
        </p:nvSpPr>
        <p:spPr>
          <a:xfrm>
            <a:off x="702070" y="2133600"/>
            <a:ext cx="4380918" cy="2061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Development</a:t>
            </a:r>
            <a:endParaRPr dirty="0"/>
          </a:p>
        </p:txBody>
      </p:sp>
      <p:sp>
        <p:nvSpPr>
          <p:cNvPr id="295" name="Google Shape;295;p40"/>
          <p:cNvSpPr txBox="1">
            <a:spLocks noGrp="1"/>
          </p:cNvSpPr>
          <p:nvPr>
            <p:ph type="title" idx="2"/>
          </p:nvPr>
        </p:nvSpPr>
        <p:spPr>
          <a:xfrm>
            <a:off x="854225" y="870292"/>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297" name="Google Shape;297;p40"/>
          <p:cNvPicPr preferRelativeResize="0">
            <a:picLocks noGrp="1"/>
          </p:cNvPicPr>
          <p:nvPr>
            <p:ph type="pic" idx="3"/>
          </p:nvPr>
        </p:nvPicPr>
        <p:blipFill rotWithShape="1">
          <a:blip r:embed="rId4">
            <a:alphaModFix/>
          </a:blip>
          <a:srcRect l="56755" r="2520"/>
          <a:stretch/>
        </p:blipFill>
        <p:spPr>
          <a:xfrm>
            <a:off x="6006050" y="0"/>
            <a:ext cx="3137951" cy="5143502"/>
          </a:xfrm>
          <a:prstGeom prst="rect">
            <a:avLst/>
          </a:prstGeom>
        </p:spPr>
      </p:pic>
    </p:spTree>
    <p:extLst>
      <p:ext uri="{BB962C8B-B14F-4D97-AF65-F5344CB8AC3E}">
        <p14:creationId xmlns:p14="http://schemas.microsoft.com/office/powerpoint/2010/main" val="2445154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a:t>
            </a:r>
            <a:r>
              <a:rPr lang="en" dirty="0" err="1"/>
              <a:t>Spliting</a:t>
            </a:r>
            <a:endParaRPr dirty="0"/>
          </a:p>
        </p:txBody>
      </p:sp>
      <p:sp>
        <p:nvSpPr>
          <p:cNvPr id="317" name="Google Shape;317;p43"/>
          <p:cNvSpPr txBox="1">
            <a:spLocks noGrp="1"/>
          </p:cNvSpPr>
          <p:nvPr>
            <p:ph type="subTitle" idx="1"/>
          </p:nvPr>
        </p:nvSpPr>
        <p:spPr>
          <a:xfrm>
            <a:off x="4923247" y="28036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20%</a:t>
            </a:r>
            <a:endParaRPr dirty="0">
              <a:latin typeface="Lao UI" panose="020B0502040204020203" pitchFamily="34" charset="0"/>
              <a:cs typeface="Lao UI" panose="020B0502040204020203" pitchFamily="34" charset="0"/>
            </a:endParaRPr>
          </a:p>
        </p:txBody>
      </p:sp>
      <p:sp>
        <p:nvSpPr>
          <p:cNvPr id="318" name="Google Shape;318;p43"/>
          <p:cNvSpPr txBox="1">
            <a:spLocks noGrp="1"/>
          </p:cNvSpPr>
          <p:nvPr>
            <p:ph type="subTitle" idx="2"/>
          </p:nvPr>
        </p:nvSpPr>
        <p:spPr>
          <a:xfrm>
            <a:off x="1715375" y="28036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80%</a:t>
            </a:r>
            <a:endParaRPr dirty="0">
              <a:latin typeface="Lao UI" panose="020B0502040204020203" pitchFamily="34" charset="0"/>
              <a:cs typeface="Lao UI" panose="020B0502040204020203" pitchFamily="34" charset="0"/>
            </a:endParaRPr>
          </a:p>
        </p:txBody>
      </p:sp>
      <p:sp>
        <p:nvSpPr>
          <p:cNvPr id="319" name="Google Shape;319;p43"/>
          <p:cNvSpPr txBox="1">
            <a:spLocks noGrp="1"/>
          </p:cNvSpPr>
          <p:nvPr>
            <p:ph type="subTitle" idx="3"/>
          </p:nvPr>
        </p:nvSpPr>
        <p:spPr>
          <a:xfrm>
            <a:off x="1715375" y="23947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Training Set</a:t>
            </a:r>
            <a:endParaRPr dirty="0">
              <a:latin typeface="Lao UI" panose="020B0502040204020203" pitchFamily="34" charset="0"/>
              <a:cs typeface="Lao UI" panose="020B0502040204020203" pitchFamily="34" charset="0"/>
            </a:endParaRPr>
          </a:p>
        </p:txBody>
      </p:sp>
      <p:sp>
        <p:nvSpPr>
          <p:cNvPr id="320" name="Google Shape;320;p43"/>
          <p:cNvSpPr txBox="1">
            <a:spLocks noGrp="1"/>
          </p:cNvSpPr>
          <p:nvPr>
            <p:ph type="subTitle" idx="4"/>
          </p:nvPr>
        </p:nvSpPr>
        <p:spPr>
          <a:xfrm>
            <a:off x="4923250" y="2394721"/>
            <a:ext cx="2505600" cy="46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Lao UI" panose="020B0502040204020203" pitchFamily="34" charset="0"/>
                <a:cs typeface="Lao UI" panose="020B0502040204020203" pitchFamily="34" charset="0"/>
              </a:rPr>
              <a:t>Testing Set</a:t>
            </a:r>
            <a:endParaRPr dirty="0">
              <a:latin typeface="Lao UI" panose="020B0502040204020203" pitchFamily="34" charset="0"/>
              <a:cs typeface="Lao UI" panose="020B0502040204020203" pitchFamily="34" charset="0"/>
            </a:endParaRPr>
          </a:p>
        </p:txBody>
      </p:sp>
      <p:grpSp>
        <p:nvGrpSpPr>
          <p:cNvPr id="2" name="Google Shape;389;p45">
            <a:extLst>
              <a:ext uri="{FF2B5EF4-FFF2-40B4-BE49-F238E27FC236}">
                <a16:creationId xmlns:a16="http://schemas.microsoft.com/office/drawing/2014/main" id="{6458BD4C-E302-7A55-6584-0235EF1C4F16}"/>
              </a:ext>
            </a:extLst>
          </p:cNvPr>
          <p:cNvGrpSpPr/>
          <p:nvPr/>
        </p:nvGrpSpPr>
        <p:grpSpPr>
          <a:xfrm>
            <a:off x="2739575" y="1634726"/>
            <a:ext cx="457200" cy="457200"/>
            <a:chOff x="5023800" y="3996975"/>
            <a:chExt cx="457200" cy="457200"/>
          </a:xfrm>
        </p:grpSpPr>
        <p:grpSp>
          <p:nvGrpSpPr>
            <p:cNvPr id="3" name="Google Shape;390;p45">
              <a:extLst>
                <a:ext uri="{FF2B5EF4-FFF2-40B4-BE49-F238E27FC236}">
                  <a16:creationId xmlns:a16="http://schemas.microsoft.com/office/drawing/2014/main" id="{514B162A-96AE-99B4-FA16-1460A0B83F7D}"/>
                </a:ext>
              </a:extLst>
            </p:cNvPr>
            <p:cNvGrpSpPr/>
            <p:nvPr/>
          </p:nvGrpSpPr>
          <p:grpSpPr>
            <a:xfrm>
              <a:off x="5114176" y="4089495"/>
              <a:ext cx="276637" cy="272158"/>
              <a:chOff x="-64401400" y="1914475"/>
              <a:chExt cx="319000" cy="317275"/>
            </a:xfrm>
          </p:grpSpPr>
          <p:sp>
            <p:nvSpPr>
              <p:cNvPr id="5" name="Google Shape;391;p45">
                <a:extLst>
                  <a:ext uri="{FF2B5EF4-FFF2-40B4-BE49-F238E27FC236}">
                    <a16:creationId xmlns:a16="http://schemas.microsoft.com/office/drawing/2014/main" id="{02580849-C2EE-B1BF-5AEB-1C5C4E51BFD1}"/>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2;p45">
                <a:extLst>
                  <a:ext uri="{FF2B5EF4-FFF2-40B4-BE49-F238E27FC236}">
                    <a16:creationId xmlns:a16="http://schemas.microsoft.com/office/drawing/2014/main" id="{85F3542D-3D25-E783-801E-69E47D294BD2}"/>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3;p45">
                <a:extLst>
                  <a:ext uri="{FF2B5EF4-FFF2-40B4-BE49-F238E27FC236}">
                    <a16:creationId xmlns:a16="http://schemas.microsoft.com/office/drawing/2014/main" id="{44D3606C-8B06-1A90-347D-32B52ED676EB}"/>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394;p45">
              <a:extLst>
                <a:ext uri="{FF2B5EF4-FFF2-40B4-BE49-F238E27FC236}">
                  <a16:creationId xmlns:a16="http://schemas.microsoft.com/office/drawing/2014/main" id="{D73072B8-96F3-5DCF-E0A6-AB4A98E854F5}"/>
                </a:ext>
              </a:extLst>
            </p:cNvPr>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8" name="Google Shape;389;p45">
            <a:extLst>
              <a:ext uri="{FF2B5EF4-FFF2-40B4-BE49-F238E27FC236}">
                <a16:creationId xmlns:a16="http://schemas.microsoft.com/office/drawing/2014/main" id="{53994D65-E961-3A18-4105-42658C84E5B1}"/>
              </a:ext>
            </a:extLst>
          </p:cNvPr>
          <p:cNvGrpSpPr/>
          <p:nvPr/>
        </p:nvGrpSpPr>
        <p:grpSpPr>
          <a:xfrm>
            <a:off x="5833144" y="1644978"/>
            <a:ext cx="457200" cy="457200"/>
            <a:chOff x="5023800" y="3996975"/>
            <a:chExt cx="457200" cy="457200"/>
          </a:xfrm>
        </p:grpSpPr>
        <p:grpSp>
          <p:nvGrpSpPr>
            <p:cNvPr id="9" name="Google Shape;390;p45">
              <a:extLst>
                <a:ext uri="{FF2B5EF4-FFF2-40B4-BE49-F238E27FC236}">
                  <a16:creationId xmlns:a16="http://schemas.microsoft.com/office/drawing/2014/main" id="{D348A348-83F3-5223-49A0-14DFDA46CE71}"/>
                </a:ext>
              </a:extLst>
            </p:cNvPr>
            <p:cNvGrpSpPr/>
            <p:nvPr/>
          </p:nvGrpSpPr>
          <p:grpSpPr>
            <a:xfrm>
              <a:off x="5114176" y="4089495"/>
              <a:ext cx="276637" cy="272158"/>
              <a:chOff x="-64401400" y="1914475"/>
              <a:chExt cx="319000" cy="317275"/>
            </a:xfrm>
          </p:grpSpPr>
          <p:sp>
            <p:nvSpPr>
              <p:cNvPr id="11" name="Google Shape;391;p45">
                <a:extLst>
                  <a:ext uri="{FF2B5EF4-FFF2-40B4-BE49-F238E27FC236}">
                    <a16:creationId xmlns:a16="http://schemas.microsoft.com/office/drawing/2014/main" id="{3DE84C70-21E5-F8D4-7D7C-7300585C05DC}"/>
                  </a:ext>
                </a:extLst>
              </p:cNvPr>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2;p45">
                <a:extLst>
                  <a:ext uri="{FF2B5EF4-FFF2-40B4-BE49-F238E27FC236}">
                    <a16:creationId xmlns:a16="http://schemas.microsoft.com/office/drawing/2014/main" id="{DBE053F7-7E59-E2E4-5F34-FA9D9D8212A2}"/>
                  </a:ext>
                </a:extLst>
              </p:cNvPr>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3;p45">
                <a:extLst>
                  <a:ext uri="{FF2B5EF4-FFF2-40B4-BE49-F238E27FC236}">
                    <a16:creationId xmlns:a16="http://schemas.microsoft.com/office/drawing/2014/main" id="{8E675A94-7374-6809-03FB-B9D6907CA894}"/>
                  </a:ext>
                </a:extLst>
              </p:cNvPr>
              <p:cNvSpPr/>
              <p:nvPr/>
            </p:nvSpPr>
            <p:spPr>
              <a:xfrm>
                <a:off x="-64212375" y="2210450"/>
                <a:ext cx="5525" cy="25"/>
              </a:xfrm>
              <a:custGeom>
                <a:avLst/>
                <a:gdLst/>
                <a:ahLst/>
                <a:cxnLst/>
                <a:rect l="l" t="t" r="r" b="b"/>
                <a:pathLst>
                  <a:path w="221" h="1" extrusionOk="0">
                    <a:moveTo>
                      <a:pt x="1" y="1"/>
                    </a:moveTo>
                    <a:lnTo>
                      <a:pt x="221" y="1"/>
                    </a:lnTo>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94;p45">
              <a:extLst>
                <a:ext uri="{FF2B5EF4-FFF2-40B4-BE49-F238E27FC236}">
                  <a16:creationId xmlns:a16="http://schemas.microsoft.com/office/drawing/2014/main" id="{2BDDFA43-8243-BD39-CBF2-F979C492A6BC}"/>
                </a:ext>
              </a:extLst>
            </p:cNvPr>
            <p:cNvSpPr/>
            <p:nvPr/>
          </p:nvSpPr>
          <p:spPr>
            <a:xfrm>
              <a:off x="5023800" y="3996975"/>
              <a:ext cx="457200" cy="4572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extLst>
      <p:ext uri="{BB962C8B-B14F-4D97-AF65-F5344CB8AC3E}">
        <p14:creationId xmlns:p14="http://schemas.microsoft.com/office/powerpoint/2010/main" val="3896859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475129" y="173525"/>
            <a:ext cx="8193741" cy="10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Forest Model</a:t>
            </a:r>
            <a:endParaRPr dirty="0"/>
          </a:p>
        </p:txBody>
      </p:sp>
      <p:sp>
        <p:nvSpPr>
          <p:cNvPr id="457" name="Google Shape;457;p51"/>
          <p:cNvSpPr txBox="1">
            <a:spLocks noGrp="1"/>
          </p:cNvSpPr>
          <p:nvPr>
            <p:ph type="subTitle" idx="1"/>
          </p:nvPr>
        </p:nvSpPr>
        <p:spPr>
          <a:xfrm>
            <a:off x="1917326" y="1000225"/>
            <a:ext cx="55245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 1: Without outliers</a:t>
            </a:r>
            <a:endParaRPr dirty="0"/>
          </a:p>
        </p:txBody>
      </p:sp>
      <p:pic>
        <p:nvPicPr>
          <p:cNvPr id="459" name="Google Shape;459;p51"/>
          <p:cNvPicPr preferRelativeResize="0"/>
          <p:nvPr/>
        </p:nvPicPr>
        <p:blipFill rotWithShape="1">
          <a:blip r:embed="rId3">
            <a:alphaModFix/>
          </a:blip>
          <a:srcRect t="27911" r="48833" b="49422"/>
          <a:stretch/>
        </p:blipFill>
        <p:spPr>
          <a:xfrm>
            <a:off x="0" y="4188550"/>
            <a:ext cx="2155952" cy="954952"/>
          </a:xfrm>
          <a:prstGeom prst="rect">
            <a:avLst/>
          </a:prstGeom>
          <a:noFill/>
          <a:ln>
            <a:noFill/>
          </a:ln>
        </p:spPr>
      </p:pic>
      <p:pic>
        <p:nvPicPr>
          <p:cNvPr id="460" name="Google Shape;460;p51"/>
          <p:cNvPicPr preferRelativeResize="0"/>
          <p:nvPr/>
        </p:nvPicPr>
        <p:blipFill rotWithShape="1">
          <a:blip r:embed="rId3">
            <a:alphaModFix/>
          </a:blip>
          <a:srcRect l="34389" t="73849" r="14444" b="3483"/>
          <a:stretch/>
        </p:blipFill>
        <p:spPr>
          <a:xfrm>
            <a:off x="6988050" y="4188550"/>
            <a:ext cx="2155952" cy="954952"/>
          </a:xfrm>
          <a:prstGeom prst="rect">
            <a:avLst/>
          </a:prstGeom>
          <a:noFill/>
          <a:ln>
            <a:noFill/>
          </a:ln>
        </p:spPr>
      </p:pic>
      <p:sp>
        <p:nvSpPr>
          <p:cNvPr id="2" name="TextBox 1">
            <a:extLst>
              <a:ext uri="{FF2B5EF4-FFF2-40B4-BE49-F238E27FC236}">
                <a16:creationId xmlns:a16="http://schemas.microsoft.com/office/drawing/2014/main" id="{2A007E46-C9CB-FFE9-29FB-1F226A9F5FDF}"/>
              </a:ext>
            </a:extLst>
          </p:cNvPr>
          <p:cNvSpPr txBox="1"/>
          <p:nvPr/>
        </p:nvSpPr>
        <p:spPr>
          <a:xfrm>
            <a:off x="986118" y="1649506"/>
            <a:ext cx="7351058" cy="523220"/>
          </a:xfrm>
          <a:prstGeom prst="rect">
            <a:avLst/>
          </a:prstGeom>
          <a:noFill/>
        </p:spPr>
        <p:txBody>
          <a:bodyPr wrap="square" rtlCol="0">
            <a:spAutoFit/>
          </a:bodyPr>
          <a:lstStyle/>
          <a:p>
            <a:pPr algn="ctr"/>
            <a:r>
              <a:rPr lang="en-CA" dirty="0">
                <a:solidFill>
                  <a:schemeClr val="tx1"/>
                </a:solidFill>
                <a:effectLst/>
                <a:latin typeface="Lao UI" panose="020B0502040204020203" pitchFamily="34" charset="0"/>
                <a:ea typeface="Calibri" panose="020F0502020204030204" pitchFamily="34" charset="0"/>
                <a:cs typeface="Lao UI" panose="020B0502040204020203" pitchFamily="34" charset="0"/>
              </a:rPr>
              <a:t>Trained and tested a random forest model on the same dataset, resulting in an accuracy of 96.64%. </a:t>
            </a:r>
            <a:endParaRPr lang="en-US" sz="1100" dirty="0">
              <a:solidFill>
                <a:schemeClr val="tx1"/>
              </a:solidFill>
              <a:latin typeface="Lao UI" panose="020B0502040204020203" pitchFamily="34" charset="0"/>
              <a:cs typeface="Lao UI" panose="020B0502040204020203" pitchFamily="34" charset="0"/>
            </a:endParaRPr>
          </a:p>
        </p:txBody>
      </p:sp>
      <p:pic>
        <p:nvPicPr>
          <p:cNvPr id="9" name="Picture 8" descr="A screenshot of a computer&#10;&#10;Description automatically generated">
            <a:extLst>
              <a:ext uri="{FF2B5EF4-FFF2-40B4-BE49-F238E27FC236}">
                <a16:creationId xmlns:a16="http://schemas.microsoft.com/office/drawing/2014/main" id="{8AC7102E-CB8C-CC45-5148-CDA362AC403D}"/>
              </a:ext>
            </a:extLst>
          </p:cNvPr>
          <p:cNvPicPr>
            <a:picLocks noChangeAspect="1"/>
          </p:cNvPicPr>
          <p:nvPr/>
        </p:nvPicPr>
        <p:blipFill rotWithShape="1">
          <a:blip r:embed="rId4">
            <a:extLst>
              <a:ext uri="{28A0092B-C50C-407E-A947-70E740481C1C}">
                <a14:useLocalDpi xmlns:a14="http://schemas.microsoft.com/office/drawing/2010/main" val="0"/>
              </a:ext>
            </a:extLst>
          </a:blip>
          <a:srcRect t="-1647" r="28407"/>
          <a:stretch/>
        </p:blipFill>
        <p:spPr>
          <a:xfrm>
            <a:off x="634252" y="2571750"/>
            <a:ext cx="4450977" cy="1819250"/>
          </a:xfrm>
          <a:prstGeom prst="rect">
            <a:avLst/>
          </a:prstGeom>
        </p:spPr>
      </p:pic>
      <p:pic>
        <p:nvPicPr>
          <p:cNvPr id="10" name="Picture 9" descr="A graph of a graph of a diagram&#10;&#10;Description automatically generated with medium confidence">
            <a:extLst>
              <a:ext uri="{FF2B5EF4-FFF2-40B4-BE49-F238E27FC236}">
                <a16:creationId xmlns:a16="http://schemas.microsoft.com/office/drawing/2014/main" id="{BBDE3163-CD57-FD82-ADB4-87AA03586A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2541" y="2154542"/>
            <a:ext cx="1899285" cy="26536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pic>
        <p:nvPicPr>
          <p:cNvPr id="432" name="Google Shape;432;p48"/>
          <p:cNvPicPr preferRelativeResize="0"/>
          <p:nvPr/>
        </p:nvPicPr>
        <p:blipFill rotWithShape="1">
          <a:blip r:embed="rId3">
            <a:alphaModFix/>
          </a:blip>
          <a:srcRect l="42814" t="79228" r="7110" b="2205"/>
          <a:stretch/>
        </p:blipFill>
        <p:spPr>
          <a:xfrm>
            <a:off x="4572000" y="4188550"/>
            <a:ext cx="4578773" cy="954949"/>
          </a:xfrm>
          <a:prstGeom prst="rect">
            <a:avLst/>
          </a:prstGeom>
          <a:noFill/>
          <a:ln>
            <a:noFill/>
          </a:ln>
        </p:spPr>
      </p:pic>
      <p:pic>
        <p:nvPicPr>
          <p:cNvPr id="433" name="Google Shape;433;p48"/>
          <p:cNvPicPr preferRelativeResize="0"/>
          <p:nvPr/>
        </p:nvPicPr>
        <p:blipFill rotWithShape="1">
          <a:blip r:embed="rId4">
            <a:alphaModFix/>
          </a:blip>
          <a:srcRect t="973" r="2600" b="26939"/>
          <a:stretch/>
        </p:blipFill>
        <p:spPr>
          <a:xfrm>
            <a:off x="5039900" y="0"/>
            <a:ext cx="4104101" cy="3037123"/>
          </a:xfrm>
          <a:prstGeom prst="rect">
            <a:avLst/>
          </a:prstGeom>
          <a:noFill/>
          <a:ln>
            <a:noFill/>
          </a:ln>
        </p:spPr>
      </p:pic>
      <p:sp>
        <p:nvSpPr>
          <p:cNvPr id="434" name="Google Shape;434;p48"/>
          <p:cNvSpPr txBox="1">
            <a:spLocks noGrp="1"/>
          </p:cNvSpPr>
          <p:nvPr>
            <p:ph type="subTitle" idx="1"/>
          </p:nvPr>
        </p:nvSpPr>
        <p:spPr>
          <a:xfrm>
            <a:off x="591590" y="1433192"/>
            <a:ext cx="3858900" cy="2372218"/>
          </a:xfrm>
          <a:prstGeom prst="rect">
            <a:avLst/>
          </a:prstGeom>
        </p:spPr>
        <p:txBody>
          <a:bodyPr spcFirstLastPara="1" wrap="square" lIns="91425" tIns="91425" rIns="91425" bIns="91425" anchor="b" anchorCtr="0">
            <a:noAutofit/>
          </a:bodyPr>
          <a:lstStyle/>
          <a:p>
            <a:pPr indent="-12700" algn="just">
              <a:spcAft>
                <a:spcPts val="600"/>
              </a:spcAft>
            </a:pPr>
            <a:r>
              <a:rPr lang="en-CA" sz="1400" kern="100" dirty="0">
                <a:effectLst/>
                <a:latin typeface="Lao UI" panose="020B0502040204020203" pitchFamily="34" charset="0"/>
                <a:ea typeface="Calibri" panose="020F0502020204030204" pitchFamily="34" charset="0"/>
                <a:cs typeface="Lao UI" panose="020B0502040204020203" pitchFamily="34" charset="0"/>
              </a:rPr>
              <a:t>The hyper-tuned Random Forest model exhibits a notable improvement, with an enhanced accuracy of 91.33% after 10-fold cross-validation. The refined model demonstrates improved precision and recall, particularly in correctly identifying instances of "1" (indicating acceptance of a personal loan), achieving a more balanced and reliable predictive performance.</a:t>
            </a:r>
            <a:endParaRPr lang="en-IN" sz="1400" kern="100" dirty="0">
              <a:effectLst/>
              <a:latin typeface="Lao UI" panose="020B0502040204020203" pitchFamily="34" charset="0"/>
              <a:ea typeface="Calibri" panose="020F0502020204030204" pitchFamily="34" charset="0"/>
              <a:cs typeface="Lao UI" panose="020B0502040204020203" pitchFamily="34" charset="0"/>
            </a:endParaRPr>
          </a:p>
        </p:txBody>
      </p:sp>
      <p:sp>
        <p:nvSpPr>
          <p:cNvPr id="435" name="Google Shape;435;p48"/>
          <p:cNvSpPr txBox="1">
            <a:spLocks noGrp="1"/>
          </p:cNvSpPr>
          <p:nvPr>
            <p:ph type="title"/>
          </p:nvPr>
        </p:nvSpPr>
        <p:spPr>
          <a:xfrm>
            <a:off x="706451" y="199532"/>
            <a:ext cx="3858900" cy="11385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Hyper Parameter Tuning</a:t>
            </a:r>
            <a:endParaRPr dirty="0"/>
          </a:p>
        </p:txBody>
      </p:sp>
      <p:pic>
        <p:nvPicPr>
          <p:cNvPr id="4" name="Google Shape;311;p42">
            <a:extLst>
              <a:ext uri="{FF2B5EF4-FFF2-40B4-BE49-F238E27FC236}">
                <a16:creationId xmlns:a16="http://schemas.microsoft.com/office/drawing/2014/main" id="{488B8C45-F721-C202-D064-F0BBE9171714}"/>
              </a:ext>
            </a:extLst>
          </p:cNvPr>
          <p:cNvPicPr preferRelativeResize="0">
            <a:picLocks/>
          </p:cNvPicPr>
          <p:nvPr/>
        </p:nvPicPr>
        <p:blipFill rotWithShape="1">
          <a:blip r:embed="rId5">
            <a:alphaModFix/>
          </a:blip>
          <a:srcRect l="15401" t="979" r="11981" b="1116"/>
          <a:stretch/>
        </p:blipFill>
        <p:spPr>
          <a:xfrm>
            <a:off x="4874487" y="711301"/>
            <a:ext cx="3983401" cy="372089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376518" y="137696"/>
            <a:ext cx="8579223" cy="9549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Logistic Regression Model</a:t>
            </a:r>
            <a:endParaRPr dirty="0"/>
          </a:p>
        </p:txBody>
      </p:sp>
      <p:sp>
        <p:nvSpPr>
          <p:cNvPr id="457" name="Google Shape;457;p51"/>
          <p:cNvSpPr txBox="1">
            <a:spLocks noGrp="1"/>
          </p:cNvSpPr>
          <p:nvPr>
            <p:ph type="subTitle" idx="1"/>
          </p:nvPr>
        </p:nvSpPr>
        <p:spPr>
          <a:xfrm>
            <a:off x="1809750" y="1081488"/>
            <a:ext cx="55245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 1: Without outliers</a:t>
            </a:r>
            <a:endParaRPr dirty="0"/>
          </a:p>
        </p:txBody>
      </p:sp>
      <p:pic>
        <p:nvPicPr>
          <p:cNvPr id="459" name="Google Shape;459;p51"/>
          <p:cNvPicPr preferRelativeResize="0"/>
          <p:nvPr/>
        </p:nvPicPr>
        <p:blipFill rotWithShape="1">
          <a:blip r:embed="rId3">
            <a:alphaModFix/>
          </a:blip>
          <a:srcRect t="27911" r="48833" b="49422"/>
          <a:stretch/>
        </p:blipFill>
        <p:spPr>
          <a:xfrm>
            <a:off x="0" y="4188550"/>
            <a:ext cx="2155952" cy="954952"/>
          </a:xfrm>
          <a:prstGeom prst="rect">
            <a:avLst/>
          </a:prstGeom>
          <a:noFill/>
          <a:ln>
            <a:noFill/>
          </a:ln>
        </p:spPr>
      </p:pic>
      <p:pic>
        <p:nvPicPr>
          <p:cNvPr id="460" name="Google Shape;460;p51"/>
          <p:cNvPicPr preferRelativeResize="0"/>
          <p:nvPr/>
        </p:nvPicPr>
        <p:blipFill rotWithShape="1">
          <a:blip r:embed="rId3">
            <a:alphaModFix/>
          </a:blip>
          <a:srcRect l="34389" t="73849" r="14444" b="3483"/>
          <a:stretch/>
        </p:blipFill>
        <p:spPr>
          <a:xfrm>
            <a:off x="6988050" y="4188550"/>
            <a:ext cx="2155952" cy="954952"/>
          </a:xfrm>
          <a:prstGeom prst="rect">
            <a:avLst/>
          </a:prstGeom>
          <a:noFill/>
          <a:ln>
            <a:noFill/>
          </a:ln>
        </p:spPr>
      </p:pic>
      <p:pic>
        <p:nvPicPr>
          <p:cNvPr id="4" name="Picture 3" descr="A screenshot of a computer&#10;&#10;Description automatically generated">
            <a:extLst>
              <a:ext uri="{FF2B5EF4-FFF2-40B4-BE49-F238E27FC236}">
                <a16:creationId xmlns:a16="http://schemas.microsoft.com/office/drawing/2014/main" id="{927D5BA8-001D-3D3C-6A02-6ECCCDD1DF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431" r="42847" b="15208"/>
          <a:stretch/>
        </p:blipFill>
        <p:spPr>
          <a:xfrm>
            <a:off x="1600622" y="2788598"/>
            <a:ext cx="3065507" cy="1399952"/>
          </a:xfrm>
          <a:prstGeom prst="rect">
            <a:avLst/>
          </a:prstGeom>
        </p:spPr>
      </p:pic>
      <p:pic>
        <p:nvPicPr>
          <p:cNvPr id="5" name="Picture 4" descr="A graph of a diagram&#10;&#10;Description automatically generated with medium confidence">
            <a:extLst>
              <a:ext uri="{FF2B5EF4-FFF2-40B4-BE49-F238E27FC236}">
                <a16:creationId xmlns:a16="http://schemas.microsoft.com/office/drawing/2014/main" id="{161C115D-1BFF-0A6F-55CC-B9E9BB87A92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0479" y="2522380"/>
            <a:ext cx="1706880" cy="2383790"/>
          </a:xfrm>
          <a:prstGeom prst="rect">
            <a:avLst/>
          </a:prstGeom>
          <a:noFill/>
          <a:ln>
            <a:noFill/>
          </a:ln>
        </p:spPr>
      </p:pic>
      <p:sp>
        <p:nvSpPr>
          <p:cNvPr id="6" name="TextBox 5">
            <a:extLst>
              <a:ext uri="{FF2B5EF4-FFF2-40B4-BE49-F238E27FC236}">
                <a16:creationId xmlns:a16="http://schemas.microsoft.com/office/drawing/2014/main" id="{A26F67CA-2749-349C-823E-ECBFADDB0E5C}"/>
              </a:ext>
            </a:extLst>
          </p:cNvPr>
          <p:cNvSpPr txBox="1"/>
          <p:nvPr/>
        </p:nvSpPr>
        <p:spPr>
          <a:xfrm>
            <a:off x="714968" y="1827624"/>
            <a:ext cx="7351058" cy="584775"/>
          </a:xfrm>
          <a:prstGeom prst="rect">
            <a:avLst/>
          </a:prstGeom>
          <a:noFill/>
        </p:spPr>
        <p:txBody>
          <a:bodyPr wrap="square" rtlCol="0">
            <a:spAutoFit/>
          </a:bodyPr>
          <a:lstStyle/>
          <a:p>
            <a:pPr algn="ctr"/>
            <a:r>
              <a:rPr lang="en-CA" sz="1600" dirty="0">
                <a:solidFill>
                  <a:schemeClr val="tx1"/>
                </a:solidFill>
                <a:effectLst/>
                <a:latin typeface="Lao UI" panose="020B0502040204020203" pitchFamily="34" charset="0"/>
                <a:ea typeface="Calibri" panose="020F0502020204030204" pitchFamily="34" charset="0"/>
                <a:cs typeface="Lao UI" panose="020B0502040204020203" pitchFamily="34" charset="0"/>
              </a:rPr>
              <a:t>Trained and tested a logistic regression model on the same dataset, resulting in an accuracy of 88.67%. </a:t>
            </a:r>
            <a:endParaRPr lang="en-US" sz="1200" dirty="0">
              <a:solidFill>
                <a:schemeClr val="tx1"/>
              </a:solidFill>
              <a:latin typeface="Lao UI" panose="020B0502040204020203" pitchFamily="34" charset="0"/>
              <a:cs typeface="Lao UI" panose="020B0502040204020203" pitchFamily="34" charset="0"/>
            </a:endParaRPr>
          </a:p>
        </p:txBody>
      </p:sp>
    </p:spTree>
    <p:extLst>
      <p:ext uri="{BB962C8B-B14F-4D97-AF65-F5344CB8AC3E}">
        <p14:creationId xmlns:p14="http://schemas.microsoft.com/office/powerpoint/2010/main" val="2699561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394447" y="173525"/>
            <a:ext cx="8193741" cy="10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Random Forest Model</a:t>
            </a:r>
            <a:endParaRPr dirty="0"/>
          </a:p>
        </p:txBody>
      </p:sp>
      <p:sp>
        <p:nvSpPr>
          <p:cNvPr id="457" name="Google Shape;457;p51"/>
          <p:cNvSpPr txBox="1">
            <a:spLocks noGrp="1"/>
          </p:cNvSpPr>
          <p:nvPr>
            <p:ph type="subTitle" idx="1"/>
          </p:nvPr>
        </p:nvSpPr>
        <p:spPr>
          <a:xfrm>
            <a:off x="1809750" y="1000225"/>
            <a:ext cx="5524500" cy="49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Cluster 2: outliers</a:t>
            </a:r>
            <a:endParaRPr dirty="0"/>
          </a:p>
        </p:txBody>
      </p:sp>
      <p:pic>
        <p:nvPicPr>
          <p:cNvPr id="459" name="Google Shape;459;p51"/>
          <p:cNvPicPr preferRelativeResize="0"/>
          <p:nvPr/>
        </p:nvPicPr>
        <p:blipFill rotWithShape="1">
          <a:blip r:embed="rId3">
            <a:alphaModFix/>
          </a:blip>
          <a:srcRect t="27911" r="48833" b="49422"/>
          <a:stretch/>
        </p:blipFill>
        <p:spPr>
          <a:xfrm>
            <a:off x="0" y="4188550"/>
            <a:ext cx="2155952" cy="954952"/>
          </a:xfrm>
          <a:prstGeom prst="rect">
            <a:avLst/>
          </a:prstGeom>
          <a:noFill/>
          <a:ln>
            <a:noFill/>
          </a:ln>
        </p:spPr>
      </p:pic>
      <p:pic>
        <p:nvPicPr>
          <p:cNvPr id="460" name="Google Shape;460;p51"/>
          <p:cNvPicPr preferRelativeResize="0"/>
          <p:nvPr/>
        </p:nvPicPr>
        <p:blipFill rotWithShape="1">
          <a:blip r:embed="rId3">
            <a:alphaModFix/>
          </a:blip>
          <a:srcRect l="34389" t="73849" r="14444" b="3483"/>
          <a:stretch/>
        </p:blipFill>
        <p:spPr>
          <a:xfrm>
            <a:off x="6988050" y="4188550"/>
            <a:ext cx="2155952" cy="954952"/>
          </a:xfrm>
          <a:prstGeom prst="rect">
            <a:avLst/>
          </a:prstGeom>
          <a:noFill/>
          <a:ln>
            <a:noFill/>
          </a:ln>
        </p:spPr>
      </p:pic>
      <p:sp>
        <p:nvSpPr>
          <p:cNvPr id="6" name="TextBox 5">
            <a:extLst>
              <a:ext uri="{FF2B5EF4-FFF2-40B4-BE49-F238E27FC236}">
                <a16:creationId xmlns:a16="http://schemas.microsoft.com/office/drawing/2014/main" id="{813D3696-A9BD-451F-C51D-B4807B2CFC75}"/>
              </a:ext>
            </a:extLst>
          </p:cNvPr>
          <p:cNvSpPr txBox="1"/>
          <p:nvPr/>
        </p:nvSpPr>
        <p:spPr>
          <a:xfrm>
            <a:off x="1004047" y="1739153"/>
            <a:ext cx="6884894" cy="1831271"/>
          </a:xfrm>
          <a:prstGeom prst="rect">
            <a:avLst/>
          </a:prstGeom>
          <a:noFill/>
        </p:spPr>
        <p:txBody>
          <a:bodyPr wrap="square" rtlCol="0">
            <a:spAutoFit/>
          </a:bodyPr>
          <a:lstStyle/>
          <a:p>
            <a:pPr marL="342900" lvl="0" indent="-342900" algn="just" rtl="0">
              <a:spcAft>
                <a:spcPts val="600"/>
              </a:spcAft>
              <a:buClr>
                <a:schemeClr val="tx1"/>
              </a:buClr>
              <a:buFont typeface="Symbol" pitchFamily="2" charset="2"/>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Accuracy: The random forest model exhibited superior performance with a 96% accuracy, showcasing its effectiveness in handling outliers.</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a:p>
            <a:pPr marL="342900" lvl="0" indent="-342900" algn="just">
              <a:spcAft>
                <a:spcPts val="600"/>
              </a:spcAft>
              <a:buClr>
                <a:schemeClr val="tx1"/>
              </a:buClr>
              <a:buFont typeface="Symbol" pitchFamily="2" charset="2"/>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Precision, Recall, F1-score: Precision and recall scores above 95% emphasize the model's proficiency in correctly classifying instances.</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a:p>
            <a:pPr marL="342900" lvl="0" indent="-342900" algn="just">
              <a:spcAft>
                <a:spcPts val="600"/>
              </a:spcAft>
              <a:buClr>
                <a:schemeClr val="tx1"/>
              </a:buClr>
              <a:buFont typeface="Symbol" pitchFamily="2" charset="2"/>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Cross-validation: The 96.03% mean accuracy in cross-validation indicates consistent performance.</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a:p>
            <a:endParaRPr lang="en-US" dirty="0"/>
          </a:p>
        </p:txBody>
      </p:sp>
    </p:spTree>
    <p:extLst>
      <p:ext uri="{BB962C8B-B14F-4D97-AF65-F5344CB8AC3E}">
        <p14:creationId xmlns:p14="http://schemas.microsoft.com/office/powerpoint/2010/main" val="3086683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1"/>
          <p:cNvSpPr txBox="1">
            <a:spLocks noGrp="1"/>
          </p:cNvSpPr>
          <p:nvPr>
            <p:ph type="title"/>
          </p:nvPr>
        </p:nvSpPr>
        <p:spPr>
          <a:xfrm>
            <a:off x="385483" y="100229"/>
            <a:ext cx="8579223" cy="101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Logistic Regression Model</a:t>
            </a:r>
            <a:endParaRPr dirty="0"/>
          </a:p>
        </p:txBody>
      </p:sp>
      <p:sp>
        <p:nvSpPr>
          <p:cNvPr id="457" name="Google Shape;457;p51"/>
          <p:cNvSpPr txBox="1">
            <a:spLocks noGrp="1"/>
          </p:cNvSpPr>
          <p:nvPr>
            <p:ph type="subTitle" idx="1"/>
          </p:nvPr>
        </p:nvSpPr>
        <p:spPr>
          <a:xfrm>
            <a:off x="1912844" y="1109541"/>
            <a:ext cx="5524500" cy="497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indent="0"/>
            <a:r>
              <a:rPr lang="en" dirty="0"/>
              <a:t>Cluster 2: Outliers</a:t>
            </a:r>
            <a:endParaRPr dirty="0"/>
          </a:p>
        </p:txBody>
      </p:sp>
      <p:pic>
        <p:nvPicPr>
          <p:cNvPr id="459" name="Google Shape;459;p51"/>
          <p:cNvPicPr preferRelativeResize="0"/>
          <p:nvPr/>
        </p:nvPicPr>
        <p:blipFill rotWithShape="1">
          <a:blip r:embed="rId3">
            <a:alphaModFix/>
          </a:blip>
          <a:srcRect t="27911" r="48833" b="49422"/>
          <a:stretch/>
        </p:blipFill>
        <p:spPr>
          <a:xfrm>
            <a:off x="0" y="4188550"/>
            <a:ext cx="2155952" cy="954952"/>
          </a:xfrm>
          <a:prstGeom prst="rect">
            <a:avLst/>
          </a:prstGeom>
          <a:noFill/>
          <a:ln>
            <a:noFill/>
          </a:ln>
        </p:spPr>
      </p:pic>
      <p:pic>
        <p:nvPicPr>
          <p:cNvPr id="460" name="Google Shape;460;p51"/>
          <p:cNvPicPr preferRelativeResize="0"/>
          <p:nvPr/>
        </p:nvPicPr>
        <p:blipFill rotWithShape="1">
          <a:blip r:embed="rId3">
            <a:alphaModFix/>
          </a:blip>
          <a:srcRect l="34389" t="73849" r="14444" b="3483"/>
          <a:stretch/>
        </p:blipFill>
        <p:spPr>
          <a:xfrm>
            <a:off x="6988050" y="4188550"/>
            <a:ext cx="2155952" cy="954952"/>
          </a:xfrm>
          <a:prstGeom prst="rect">
            <a:avLst/>
          </a:prstGeom>
          <a:noFill/>
          <a:ln>
            <a:noFill/>
          </a:ln>
        </p:spPr>
      </p:pic>
      <p:sp>
        <p:nvSpPr>
          <p:cNvPr id="4" name="TextBox 3">
            <a:extLst>
              <a:ext uri="{FF2B5EF4-FFF2-40B4-BE49-F238E27FC236}">
                <a16:creationId xmlns:a16="http://schemas.microsoft.com/office/drawing/2014/main" id="{8DEE6579-1447-590B-3A32-EBE19835D2EC}"/>
              </a:ext>
            </a:extLst>
          </p:cNvPr>
          <p:cNvSpPr txBox="1"/>
          <p:nvPr/>
        </p:nvSpPr>
        <p:spPr>
          <a:xfrm>
            <a:off x="1004047" y="1739153"/>
            <a:ext cx="6884894" cy="1754326"/>
          </a:xfrm>
          <a:prstGeom prst="rect">
            <a:avLst/>
          </a:prstGeom>
          <a:noFill/>
        </p:spPr>
        <p:txBody>
          <a:bodyPr wrap="square" rtlCol="0">
            <a:spAutoFit/>
          </a:bodyPr>
          <a:lstStyle/>
          <a:p>
            <a:pPr marL="342900" lvl="0" indent="-342900" algn="just" rtl="0">
              <a:spcAft>
                <a:spcPts val="600"/>
              </a:spcAft>
              <a:buClr>
                <a:schemeClr val="tx1"/>
              </a:buClr>
              <a:buFont typeface="Arial" panose="020B0604020202020204" pitchFamily="34" charset="0"/>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Accuracy: The model achieved an accuracy of 93%, indicating its ability to correctly classify instances.</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a:p>
            <a:pPr marL="342900" lvl="0" indent="-342900" algn="just">
              <a:spcAft>
                <a:spcPts val="600"/>
              </a:spcAft>
              <a:buClr>
                <a:schemeClr val="tx1"/>
              </a:buClr>
              <a:buFont typeface="Arial" panose="020B0604020202020204" pitchFamily="34" charset="0"/>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Precision, Recall, F1-score: With precision and recall both exceeding 90%, the model demonstrates a good balance between identifying positive instances and avoiding false positives.</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a:p>
            <a:pPr marL="342900" lvl="0" indent="-342900" algn="just">
              <a:spcAft>
                <a:spcPts val="600"/>
              </a:spcAft>
              <a:buClr>
                <a:schemeClr val="tx1"/>
              </a:buClr>
              <a:buFont typeface="Arial" panose="020B0604020202020204" pitchFamily="34" charset="0"/>
              <a:buChar char="•"/>
            </a:pPr>
            <a:r>
              <a:rPr lang="en-CA" kern="100" dirty="0">
                <a:solidFill>
                  <a:schemeClr val="tx1"/>
                </a:solidFill>
                <a:effectLst/>
                <a:latin typeface="Lao UI" panose="020B0502040204020203" pitchFamily="34" charset="0"/>
                <a:ea typeface="Calibri" panose="020F0502020204030204" pitchFamily="34" charset="0"/>
                <a:cs typeface="Lao UI" panose="020B0502040204020203" pitchFamily="34" charset="0"/>
              </a:rPr>
              <a:t>Cross-validation: The 88.33% mean accuracy across 10-fold cross-validation ensures robustness.</a:t>
            </a:r>
            <a:endParaRPr lang="en-IN" kern="100" dirty="0">
              <a:solidFill>
                <a:schemeClr val="tx1"/>
              </a:solidFill>
              <a:effectLst/>
              <a:latin typeface="Lao UI" panose="020B0502040204020203" pitchFamily="34" charset="0"/>
              <a:ea typeface="Calibri" panose="020F0502020204030204" pitchFamily="34" charset="0"/>
              <a:cs typeface="Lao UI" panose="020B0502040204020203" pitchFamily="34" charset="0"/>
            </a:endParaRPr>
          </a:p>
        </p:txBody>
      </p:sp>
    </p:spTree>
    <p:extLst>
      <p:ext uri="{BB962C8B-B14F-4D97-AF65-F5344CB8AC3E}">
        <p14:creationId xmlns:p14="http://schemas.microsoft.com/office/powerpoint/2010/main" val="34411156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l="13691" r="15696"/>
          <a:stretch/>
        </p:blipFill>
        <p:spPr>
          <a:xfrm flipH="1">
            <a:off x="5512150" y="0"/>
            <a:ext cx="3631850" cy="5143500"/>
          </a:xfrm>
          <a:prstGeom prst="rect">
            <a:avLst/>
          </a:prstGeom>
          <a:noFill/>
          <a:ln>
            <a:noFill/>
          </a:ln>
        </p:spPr>
      </p:pic>
      <p:sp>
        <p:nvSpPr>
          <p:cNvPr id="294" name="Google Shape;294;p40"/>
          <p:cNvSpPr txBox="1">
            <a:spLocks noGrp="1"/>
          </p:cNvSpPr>
          <p:nvPr>
            <p:ph type="title"/>
          </p:nvPr>
        </p:nvSpPr>
        <p:spPr>
          <a:xfrm>
            <a:off x="702070" y="2133600"/>
            <a:ext cx="4380918" cy="2061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Comparison</a:t>
            </a:r>
            <a:endParaRPr dirty="0"/>
          </a:p>
        </p:txBody>
      </p:sp>
      <p:sp>
        <p:nvSpPr>
          <p:cNvPr id="295" name="Google Shape;295;p40"/>
          <p:cNvSpPr txBox="1">
            <a:spLocks noGrp="1"/>
          </p:cNvSpPr>
          <p:nvPr>
            <p:ph type="title" idx="2"/>
          </p:nvPr>
        </p:nvSpPr>
        <p:spPr>
          <a:xfrm>
            <a:off x="854225" y="870292"/>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pic>
        <p:nvPicPr>
          <p:cNvPr id="297" name="Google Shape;297;p40"/>
          <p:cNvPicPr preferRelativeResize="0">
            <a:picLocks noGrp="1"/>
          </p:cNvPicPr>
          <p:nvPr>
            <p:ph type="pic" idx="3"/>
          </p:nvPr>
        </p:nvPicPr>
        <p:blipFill rotWithShape="1">
          <a:blip r:embed="rId4">
            <a:alphaModFix/>
          </a:blip>
          <a:srcRect l="56755" r="2520"/>
          <a:stretch/>
        </p:blipFill>
        <p:spPr>
          <a:xfrm>
            <a:off x="6006050" y="0"/>
            <a:ext cx="3137951" cy="5143502"/>
          </a:xfrm>
          <a:prstGeom prst="rect">
            <a:avLst/>
          </a:prstGeom>
        </p:spPr>
      </p:pic>
    </p:spTree>
    <p:extLst>
      <p:ext uri="{BB962C8B-B14F-4D97-AF65-F5344CB8AC3E}">
        <p14:creationId xmlns:p14="http://schemas.microsoft.com/office/powerpoint/2010/main" val="771623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69" name="Google Shape;269;p38"/>
          <p:cNvSpPr txBox="1">
            <a:spLocks noGrp="1"/>
          </p:cNvSpPr>
          <p:nvPr>
            <p:ph type="subTitle" idx="3"/>
          </p:nvPr>
        </p:nvSpPr>
        <p:spPr>
          <a:xfrm>
            <a:off x="5650838" y="3773575"/>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ROC curve</a:t>
            </a:r>
            <a:endParaRPr sz="1600" dirty="0">
              <a:solidFill>
                <a:srgbClr val="666666"/>
              </a:solidFill>
            </a:endParaRPr>
          </a:p>
        </p:txBody>
      </p:sp>
      <p:sp>
        <p:nvSpPr>
          <p:cNvPr id="270" name="Google Shape;270;p38"/>
          <p:cNvSpPr txBox="1">
            <a:spLocks noGrp="1"/>
          </p:cNvSpPr>
          <p:nvPr>
            <p:ph type="subTitle" idx="1"/>
          </p:nvPr>
        </p:nvSpPr>
        <p:spPr>
          <a:xfrm>
            <a:off x="1998538" y="2107283"/>
            <a:ext cx="2305500" cy="7614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Descriptive statistics, Imbalance in data, Correlation analysis</a:t>
            </a:r>
            <a:endParaRPr dirty="0"/>
          </a:p>
        </p:txBody>
      </p:sp>
      <p:sp>
        <p:nvSpPr>
          <p:cNvPr id="271" name="Google Shape;271;p38"/>
          <p:cNvSpPr txBox="1">
            <a:spLocks noGrp="1"/>
          </p:cNvSpPr>
          <p:nvPr>
            <p:ph type="subTitle" idx="2"/>
          </p:nvPr>
        </p:nvSpPr>
        <p:spPr>
          <a:xfrm>
            <a:off x="5650838" y="2131830"/>
            <a:ext cx="2305500" cy="7614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Handling outliers, Missing values, Clustering, Normalization of features</a:t>
            </a:r>
            <a:endParaRPr dirty="0"/>
          </a:p>
        </p:txBody>
      </p:sp>
      <p:sp>
        <p:nvSpPr>
          <p:cNvPr id="272" name="Google Shape;272;p38"/>
          <p:cNvSpPr txBox="1">
            <a:spLocks noGrp="1"/>
          </p:cNvSpPr>
          <p:nvPr>
            <p:ph type="subTitle" idx="4"/>
          </p:nvPr>
        </p:nvSpPr>
        <p:spPr>
          <a:xfrm>
            <a:off x="1998538" y="3773603"/>
            <a:ext cx="2305500" cy="10135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split</a:t>
            </a:r>
            <a:r>
              <a:rPr lang="en-IN" dirty="0"/>
              <a:t>t</a:t>
            </a:r>
            <a:r>
              <a:rPr lang="en" dirty="0" err="1"/>
              <a:t>ing</a:t>
            </a:r>
            <a:r>
              <a:rPr lang="en" dirty="0"/>
              <a:t>, Random Forest Model, Logistic </a:t>
            </a:r>
            <a:r>
              <a:rPr lang="en" dirty="0" err="1"/>
              <a:t>Regresssion</a:t>
            </a:r>
            <a:r>
              <a:rPr lang="en" dirty="0"/>
              <a:t> Model, Hyperparameter tuning</a:t>
            </a:r>
            <a:endParaRPr dirty="0"/>
          </a:p>
        </p:txBody>
      </p:sp>
      <p:sp>
        <p:nvSpPr>
          <p:cNvPr id="273" name="Google Shape;273;p38"/>
          <p:cNvSpPr txBox="1">
            <a:spLocks noGrp="1"/>
          </p:cNvSpPr>
          <p:nvPr>
            <p:ph type="title" idx="5"/>
          </p:nvPr>
        </p:nvSpPr>
        <p:spPr>
          <a:xfrm>
            <a:off x="1187626"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74" name="Google Shape;274;p38"/>
          <p:cNvSpPr txBox="1">
            <a:spLocks noGrp="1"/>
          </p:cNvSpPr>
          <p:nvPr>
            <p:ph type="title" idx="6"/>
          </p:nvPr>
        </p:nvSpPr>
        <p:spPr>
          <a:xfrm>
            <a:off x="4839926" y="314748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75" name="Google Shape;275;p38"/>
          <p:cNvSpPr txBox="1">
            <a:spLocks noGrp="1"/>
          </p:cNvSpPr>
          <p:nvPr>
            <p:ph type="title" idx="7"/>
          </p:nvPr>
        </p:nvSpPr>
        <p:spPr>
          <a:xfrm>
            <a:off x="4839951" y="162377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76" name="Google Shape;276;p38"/>
          <p:cNvSpPr txBox="1">
            <a:spLocks noGrp="1"/>
          </p:cNvSpPr>
          <p:nvPr>
            <p:ph type="title" idx="8"/>
          </p:nvPr>
        </p:nvSpPr>
        <p:spPr>
          <a:xfrm>
            <a:off x="1187626" y="314750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77" name="Google Shape;277;p38"/>
          <p:cNvSpPr txBox="1">
            <a:spLocks noGrp="1"/>
          </p:cNvSpPr>
          <p:nvPr>
            <p:ph type="subTitle" idx="9"/>
          </p:nvPr>
        </p:nvSpPr>
        <p:spPr>
          <a:xfrm>
            <a:off x="1998549" y="1487975"/>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Exploratory Data Analysis</a:t>
            </a:r>
            <a:endParaRPr dirty="0"/>
          </a:p>
        </p:txBody>
      </p:sp>
      <p:sp>
        <p:nvSpPr>
          <p:cNvPr id="278" name="Google Shape;278;p38"/>
          <p:cNvSpPr txBox="1">
            <a:spLocks noGrp="1"/>
          </p:cNvSpPr>
          <p:nvPr>
            <p:ph type="subTitle" idx="13"/>
          </p:nvPr>
        </p:nvSpPr>
        <p:spPr>
          <a:xfrm>
            <a:off x="5650874" y="1487975"/>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Data </a:t>
            </a:r>
            <a:r>
              <a:rPr lang="en-IN" dirty="0" err="1"/>
              <a:t>Preprocessing</a:t>
            </a:r>
            <a:endParaRPr lang="en-IN" dirty="0"/>
          </a:p>
        </p:txBody>
      </p:sp>
      <p:sp>
        <p:nvSpPr>
          <p:cNvPr id="279" name="Google Shape;279;p38"/>
          <p:cNvSpPr txBox="1">
            <a:spLocks noGrp="1"/>
          </p:cNvSpPr>
          <p:nvPr>
            <p:ph type="subTitle" idx="14"/>
          </p:nvPr>
        </p:nvSpPr>
        <p:spPr>
          <a:xfrm>
            <a:off x="1998549" y="3011850"/>
            <a:ext cx="2305500" cy="810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Model Development</a:t>
            </a:r>
            <a:endParaRPr dirty="0"/>
          </a:p>
        </p:txBody>
      </p:sp>
      <p:sp>
        <p:nvSpPr>
          <p:cNvPr id="280" name="Google Shape;280;p38"/>
          <p:cNvSpPr txBox="1">
            <a:spLocks noGrp="1"/>
          </p:cNvSpPr>
          <p:nvPr>
            <p:ph type="subTitle" idx="15"/>
          </p:nvPr>
        </p:nvSpPr>
        <p:spPr>
          <a:xfrm>
            <a:off x="5650849" y="3011953"/>
            <a:ext cx="2305500" cy="81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Comparison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C324ED8-5C10-3928-7B99-93FBFB01A4E6}"/>
              </a:ext>
            </a:extLst>
          </p:cNvPr>
          <p:cNvSpPr>
            <a:spLocks noGrp="1"/>
          </p:cNvSpPr>
          <p:nvPr>
            <p:ph type="title"/>
          </p:nvPr>
        </p:nvSpPr>
        <p:spPr>
          <a:xfrm>
            <a:off x="717198" y="559781"/>
            <a:ext cx="3078600" cy="843847"/>
          </a:xfrm>
        </p:spPr>
        <p:txBody>
          <a:bodyPr/>
          <a:lstStyle/>
          <a:p>
            <a:r>
              <a:rPr lang="en-US" dirty="0"/>
              <a:t>ROC Curve</a:t>
            </a:r>
          </a:p>
        </p:txBody>
      </p:sp>
      <p:sp>
        <p:nvSpPr>
          <p:cNvPr id="9" name="Subtitle 2">
            <a:extLst>
              <a:ext uri="{FF2B5EF4-FFF2-40B4-BE49-F238E27FC236}">
                <a16:creationId xmlns:a16="http://schemas.microsoft.com/office/drawing/2014/main" id="{A453638F-499F-97A9-F9A8-968B9C93BD30}"/>
              </a:ext>
            </a:extLst>
          </p:cNvPr>
          <p:cNvSpPr>
            <a:spLocks noGrp="1"/>
          </p:cNvSpPr>
          <p:nvPr>
            <p:ph type="subTitle" idx="1"/>
          </p:nvPr>
        </p:nvSpPr>
        <p:spPr>
          <a:xfrm>
            <a:off x="0" y="1270278"/>
            <a:ext cx="3578253" cy="3032781"/>
          </a:xfrm>
        </p:spPr>
        <p:txBody>
          <a:bodyPr/>
          <a:lstStyle/>
          <a:p>
            <a:pPr indent="-12700" algn="just"/>
            <a:r>
              <a:rPr lang="en-CA" sz="1200" kern="100" dirty="0">
                <a:effectLst/>
                <a:latin typeface="Lao UI" panose="020B0502040204020203" pitchFamily="34" charset="0"/>
                <a:ea typeface="Calibri" panose="020F0502020204030204" pitchFamily="34" charset="0"/>
                <a:cs typeface="Lao UI" panose="020B0502040204020203" pitchFamily="34" charset="0"/>
              </a:rPr>
              <a:t>The Random Forest model exhibited a higher AUC, indicating superior discriminatory power. The ROC AUC values indicate that the logistic regression model achieved a higher area under the curve (0.97) compared to the random forest model (0.94), suggesting better overall discrimination and balance between true positive rate and false positive rate for the logistic regression model.</a:t>
            </a:r>
            <a:endParaRPr lang="en-IN" sz="1200" kern="100" dirty="0">
              <a:effectLst/>
              <a:latin typeface="Lao UI" panose="020B0502040204020203" pitchFamily="34" charset="0"/>
              <a:ea typeface="Calibri" panose="020F0502020204030204" pitchFamily="34" charset="0"/>
              <a:cs typeface="Lao UI" panose="020B0502040204020203" pitchFamily="34" charset="0"/>
            </a:endParaRPr>
          </a:p>
          <a:p>
            <a:pPr algn="just"/>
            <a:endParaRPr lang="en-US" sz="1200" dirty="0">
              <a:latin typeface="Lao UI" panose="020B0502040204020203" pitchFamily="34" charset="0"/>
              <a:cs typeface="Lao UI" panose="020B0502040204020203" pitchFamily="34" charset="0"/>
            </a:endParaRPr>
          </a:p>
        </p:txBody>
      </p:sp>
      <p:pic>
        <p:nvPicPr>
          <p:cNvPr id="2" name="Picture 1" descr="A graph of a function&#10;&#10;Description automatically generated">
            <a:extLst>
              <a:ext uri="{FF2B5EF4-FFF2-40B4-BE49-F238E27FC236}">
                <a16:creationId xmlns:a16="http://schemas.microsoft.com/office/drawing/2014/main" id="{C8A740FC-732B-1B09-DAF4-10EAAC1E3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475" y="910525"/>
            <a:ext cx="4191300" cy="3279692"/>
          </a:xfrm>
          <a:prstGeom prst="rect">
            <a:avLst/>
          </a:prstGeom>
          <a:noFill/>
          <a:ln w="9525" cap="flat" cmpd="sng">
            <a:solidFill>
              <a:schemeClr val="dk2"/>
            </a:solidFill>
            <a:prstDash val="solid"/>
            <a:round/>
            <a:headEnd type="none" w="sm" len="sm"/>
            <a:tailEnd type="none" w="sm" len="sm"/>
          </a:ln>
        </p:spPr>
      </p:pic>
    </p:spTree>
    <p:extLst>
      <p:ext uri="{BB962C8B-B14F-4D97-AF65-F5344CB8AC3E}">
        <p14:creationId xmlns:p14="http://schemas.microsoft.com/office/powerpoint/2010/main" val="57058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511" name="Google Shape;511;p55"/>
          <p:cNvPicPr preferRelativeResize="0"/>
          <p:nvPr/>
        </p:nvPicPr>
        <p:blipFill rotWithShape="1">
          <a:blip r:embed="rId3">
            <a:alphaModFix/>
          </a:blip>
          <a:srcRect l="38019" t="83490" b="9101"/>
          <a:stretch/>
        </p:blipFill>
        <p:spPr>
          <a:xfrm>
            <a:off x="3476525" y="559766"/>
            <a:ext cx="5667475" cy="381000"/>
          </a:xfrm>
          <a:prstGeom prst="rect">
            <a:avLst/>
          </a:prstGeom>
          <a:noFill/>
          <a:ln>
            <a:noFill/>
          </a:ln>
        </p:spPr>
      </p:pic>
      <p:pic>
        <p:nvPicPr>
          <p:cNvPr id="512" name="Google Shape;512;p55"/>
          <p:cNvPicPr preferRelativeResize="0"/>
          <p:nvPr/>
        </p:nvPicPr>
        <p:blipFill rotWithShape="1">
          <a:blip r:embed="rId4">
            <a:alphaModFix/>
          </a:blip>
          <a:srcRect t="11427" r="48580" b="1274"/>
          <a:stretch/>
        </p:blipFill>
        <p:spPr>
          <a:xfrm rot="-10799992">
            <a:off x="713227" y="1439054"/>
            <a:ext cx="2166623" cy="3678268"/>
          </a:xfrm>
          <a:prstGeom prst="rect">
            <a:avLst/>
          </a:prstGeom>
          <a:noFill/>
          <a:ln>
            <a:noFill/>
          </a:ln>
        </p:spPr>
      </p:pic>
      <p:sp>
        <p:nvSpPr>
          <p:cNvPr id="513" name="Google Shape;513;p55"/>
          <p:cNvSpPr/>
          <p:nvPr/>
        </p:nvSpPr>
        <p:spPr>
          <a:xfrm>
            <a:off x="885676" y="735606"/>
            <a:ext cx="2697360"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55"/>
          <p:cNvPicPr preferRelativeResize="0"/>
          <p:nvPr/>
        </p:nvPicPr>
        <p:blipFill rotWithShape="1">
          <a:blip r:embed="rId5">
            <a:alphaModFix/>
          </a:blip>
          <a:srcRect l="15863" r="34046"/>
          <a:stretch/>
        </p:blipFill>
        <p:spPr>
          <a:xfrm>
            <a:off x="979693" y="838613"/>
            <a:ext cx="2512492" cy="3347957"/>
          </a:xfrm>
          <a:prstGeom prst="rect">
            <a:avLst/>
          </a:prstGeom>
          <a:noFill/>
          <a:ln>
            <a:noFill/>
          </a:ln>
        </p:spPr>
      </p:pic>
      <p:sp>
        <p:nvSpPr>
          <p:cNvPr id="515" name="Google Shape;515;p55"/>
          <p:cNvSpPr txBox="1">
            <a:spLocks noGrp="1"/>
          </p:cNvSpPr>
          <p:nvPr>
            <p:ph type="title"/>
          </p:nvPr>
        </p:nvSpPr>
        <p:spPr>
          <a:xfrm>
            <a:off x="3583036" y="479876"/>
            <a:ext cx="2630400" cy="1080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Key Learning</a:t>
            </a:r>
            <a:endParaRPr dirty="0"/>
          </a:p>
        </p:txBody>
      </p:sp>
      <p:sp>
        <p:nvSpPr>
          <p:cNvPr id="516" name="Google Shape;516;p55"/>
          <p:cNvSpPr txBox="1">
            <a:spLocks noGrp="1"/>
          </p:cNvSpPr>
          <p:nvPr>
            <p:ph type="subTitle" idx="1"/>
          </p:nvPr>
        </p:nvSpPr>
        <p:spPr>
          <a:xfrm>
            <a:off x="4572000" y="2287804"/>
            <a:ext cx="4439462" cy="2609812"/>
          </a:xfrm>
          <a:prstGeom prst="rect">
            <a:avLst/>
          </a:prstGeom>
          <a:noFill/>
          <a:ln>
            <a:noFill/>
          </a:ln>
        </p:spPr>
        <p:txBody>
          <a:bodyPr spcFirstLastPara="1" wrap="square" lIns="91425" tIns="91425" rIns="91425" bIns="91425" anchor="b" anchorCtr="0">
            <a:noAutofit/>
          </a:bodyPr>
          <a:lstStyle/>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Data Understanding: Comprehensive understanding of dataset and problem context is essential.</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Handling Imbalanced Data: Employ techniques like random under sampling for balanced representation.</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Model Evaluation Metrics: Choose metrics like precision, recall, and F1-score for bank loan scenarios.</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Balancing Interpretability and Performance: Balance interpretability and performance; logistic regression vs. random forest.</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Hyperparameter Tuning: Use hyperparameter tuning (e.g., random search) for optimal model settings.</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Continuous Model Improvement: Regularly monitor and update models based on changing data patterns.</a:t>
            </a:r>
          </a:p>
          <a:p>
            <a:pPr marL="171450" indent="-171450" algn="l">
              <a:spcAft>
                <a:spcPts val="600"/>
              </a:spcAft>
              <a:buSzPct val="100000"/>
              <a:buFont typeface="Wingdings" pitchFamily="2" charset="2"/>
              <a:buChar char="ü"/>
            </a:pPr>
            <a:r>
              <a:rPr lang="en-CA" sz="1200" dirty="0">
                <a:latin typeface="Lao UI" panose="020B0502040204020203" pitchFamily="34" charset="0"/>
                <a:cs typeface="Lao UI" panose="020B0502040204020203" pitchFamily="34" charset="0"/>
                <a:sym typeface="DM Serif Display"/>
              </a:rPr>
              <a:t>Ethical Considerations: Address biases and ethical considerations for fair and responsible use.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56"/>
          <p:cNvPicPr preferRelativeResize="0"/>
          <p:nvPr/>
        </p:nvPicPr>
        <p:blipFill rotWithShape="1">
          <a:blip r:embed="rId3">
            <a:alphaModFix/>
          </a:blip>
          <a:srcRect l="-931" t="68562" r="-293" b="9953"/>
          <a:stretch/>
        </p:blipFill>
        <p:spPr>
          <a:xfrm rot="12">
            <a:off x="4878925" y="4313682"/>
            <a:ext cx="4265076" cy="835933"/>
          </a:xfrm>
          <a:prstGeom prst="rect">
            <a:avLst/>
          </a:prstGeom>
          <a:noFill/>
          <a:ln>
            <a:noFill/>
          </a:ln>
        </p:spPr>
      </p:pic>
      <p:pic>
        <p:nvPicPr>
          <p:cNvPr id="522" name="Google Shape;522;p56"/>
          <p:cNvPicPr preferRelativeResize="0"/>
          <p:nvPr/>
        </p:nvPicPr>
        <p:blipFill rotWithShape="1">
          <a:blip r:embed="rId3">
            <a:alphaModFix/>
          </a:blip>
          <a:srcRect l="-931" t="28865" r="-293" b="31374"/>
          <a:stretch/>
        </p:blipFill>
        <p:spPr>
          <a:xfrm rot="-10799988">
            <a:off x="-1" y="3602584"/>
            <a:ext cx="4265076" cy="1547033"/>
          </a:xfrm>
          <a:prstGeom prst="rect">
            <a:avLst/>
          </a:prstGeom>
          <a:noFill/>
          <a:ln>
            <a:noFill/>
          </a:ln>
        </p:spPr>
      </p:pic>
      <p:sp>
        <p:nvSpPr>
          <p:cNvPr id="523" name="Google Shape;523;p56"/>
          <p:cNvSpPr txBox="1">
            <a:spLocks noGrp="1"/>
          </p:cNvSpPr>
          <p:nvPr>
            <p:ph type="title"/>
          </p:nvPr>
        </p:nvSpPr>
        <p:spPr>
          <a:xfrm>
            <a:off x="2883600" y="1340733"/>
            <a:ext cx="3376800" cy="596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525" name="Google Shape;525;p56"/>
          <p:cNvSpPr/>
          <p:nvPr/>
        </p:nvSpPr>
        <p:spPr>
          <a:xfrm rot="-5400000">
            <a:off x="3647975" y="1901123"/>
            <a:ext cx="1664618" cy="3176204"/>
          </a:xfrm>
          <a:custGeom>
            <a:avLst/>
            <a:gdLst/>
            <a:ahLst/>
            <a:cxnLst/>
            <a:rect l="l" t="t" r="r" b="b"/>
            <a:pathLst>
              <a:path w="84552" h="161331" extrusionOk="0">
                <a:moveTo>
                  <a:pt x="1" y="1"/>
                </a:moveTo>
                <a:lnTo>
                  <a:pt x="1" y="161331"/>
                </a:lnTo>
                <a:lnTo>
                  <a:pt x="84551" y="161331"/>
                </a:lnTo>
                <a:lnTo>
                  <a:pt x="845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56"/>
          <p:cNvGrpSpPr/>
          <p:nvPr/>
        </p:nvGrpSpPr>
        <p:grpSpPr>
          <a:xfrm rot="-5400000">
            <a:off x="3654514" y="1626886"/>
            <a:ext cx="1834973" cy="3724678"/>
            <a:chOff x="5186401" y="494525"/>
            <a:chExt cx="1834973" cy="3724678"/>
          </a:xfrm>
        </p:grpSpPr>
        <p:sp>
          <p:nvSpPr>
            <p:cNvPr id="527" name="Google Shape;527;p56"/>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6"/>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9" name="Google Shape;529;p56"/>
          <p:cNvPicPr preferRelativeResize="0"/>
          <p:nvPr/>
        </p:nvPicPr>
        <p:blipFill rotWithShape="1">
          <a:blip r:embed="rId4">
            <a:alphaModFix/>
          </a:blip>
          <a:srcRect l="52429" t="9461" r="118"/>
          <a:stretch/>
        </p:blipFill>
        <p:spPr>
          <a:xfrm rot="-5400000">
            <a:off x="3647985" y="1901127"/>
            <a:ext cx="1664599" cy="3176197"/>
          </a:xfrm>
          <a:prstGeom prst="rect">
            <a:avLst/>
          </a:prstGeom>
          <a:noFill/>
          <a:ln>
            <a:noFill/>
          </a:ln>
        </p:spPr>
      </p:pic>
      <p:pic>
        <p:nvPicPr>
          <p:cNvPr id="530" name="Google Shape;530;p56"/>
          <p:cNvPicPr preferRelativeResize="0"/>
          <p:nvPr/>
        </p:nvPicPr>
        <p:blipFill rotWithShape="1">
          <a:blip r:embed="rId5">
            <a:alphaModFix/>
          </a:blip>
          <a:srcRect t="81907" b="7603"/>
          <a:stretch/>
        </p:blipFill>
        <p:spPr>
          <a:xfrm>
            <a:off x="0" y="0"/>
            <a:ext cx="9144000" cy="539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l="13691" r="15696"/>
          <a:stretch/>
        </p:blipFill>
        <p:spPr>
          <a:xfrm flipH="1">
            <a:off x="5512150" y="0"/>
            <a:ext cx="3631850" cy="5143500"/>
          </a:xfrm>
          <a:prstGeom prst="rect">
            <a:avLst/>
          </a:prstGeom>
          <a:noFill/>
          <a:ln>
            <a:noFill/>
          </a:ln>
        </p:spPr>
      </p:pic>
      <p:sp>
        <p:nvSpPr>
          <p:cNvPr id="294" name="Google Shape;294;p40"/>
          <p:cNvSpPr txBox="1">
            <a:spLocks noGrp="1"/>
          </p:cNvSpPr>
          <p:nvPr>
            <p:ph type="title"/>
          </p:nvPr>
        </p:nvSpPr>
        <p:spPr>
          <a:xfrm>
            <a:off x="720000" y="1990900"/>
            <a:ext cx="4065900" cy="28410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Exploratory Data Analysis</a:t>
            </a:r>
            <a:endParaRPr dirty="0"/>
          </a:p>
        </p:txBody>
      </p:sp>
      <p:sp>
        <p:nvSpPr>
          <p:cNvPr id="295" name="Google Shape;295;p40"/>
          <p:cNvSpPr txBox="1">
            <a:spLocks noGrp="1"/>
          </p:cNvSpPr>
          <p:nvPr>
            <p:ph type="title" idx="2"/>
          </p:nvPr>
        </p:nvSpPr>
        <p:spPr>
          <a:xfrm>
            <a:off x="854225" y="870292"/>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97" name="Google Shape;297;p40"/>
          <p:cNvPicPr preferRelativeResize="0">
            <a:picLocks noGrp="1"/>
          </p:cNvPicPr>
          <p:nvPr>
            <p:ph type="pic" idx="3"/>
          </p:nvPr>
        </p:nvPicPr>
        <p:blipFill rotWithShape="1">
          <a:blip r:embed="rId4">
            <a:alphaModFix/>
          </a:blip>
          <a:srcRect l="56755" r="2520"/>
          <a:stretch/>
        </p:blipFill>
        <p:spPr>
          <a:xfrm>
            <a:off x="6006050" y="0"/>
            <a:ext cx="3137951" cy="51435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9"/>
          <p:cNvPicPr preferRelativeResize="0"/>
          <p:nvPr/>
        </p:nvPicPr>
        <p:blipFill rotWithShape="1">
          <a:blip r:embed="rId3">
            <a:alphaModFix/>
          </a:blip>
          <a:srcRect l="30563" r="-2578"/>
          <a:stretch/>
        </p:blipFill>
        <p:spPr>
          <a:xfrm flipH="1">
            <a:off x="-1" y="0"/>
            <a:ext cx="3704176" cy="5143500"/>
          </a:xfrm>
          <a:prstGeom prst="rect">
            <a:avLst/>
          </a:prstGeom>
          <a:noFill/>
          <a:ln>
            <a:noFill/>
          </a:ln>
        </p:spPr>
      </p:pic>
      <p:sp>
        <p:nvSpPr>
          <p:cNvPr id="286" name="Google Shape;286;p39"/>
          <p:cNvSpPr txBox="1">
            <a:spLocks noGrp="1"/>
          </p:cNvSpPr>
          <p:nvPr>
            <p:ph type="title"/>
          </p:nvPr>
        </p:nvSpPr>
        <p:spPr>
          <a:xfrm>
            <a:off x="4572000" y="845850"/>
            <a:ext cx="3587400" cy="17662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Imbalance in Data</a:t>
            </a:r>
            <a:endParaRPr dirty="0"/>
          </a:p>
        </p:txBody>
      </p:sp>
      <p:sp>
        <p:nvSpPr>
          <p:cNvPr id="287" name="Google Shape;287;p39"/>
          <p:cNvSpPr txBox="1">
            <a:spLocks noGrp="1"/>
          </p:cNvSpPr>
          <p:nvPr>
            <p:ph type="subTitle" idx="1"/>
          </p:nvPr>
        </p:nvSpPr>
        <p:spPr>
          <a:xfrm>
            <a:off x="4572000" y="2612100"/>
            <a:ext cx="3587400" cy="909900"/>
          </a:xfrm>
          <a:prstGeom prst="rect">
            <a:avLst/>
          </a:prstGeom>
        </p:spPr>
        <p:txBody>
          <a:bodyPr spcFirstLastPara="1" wrap="square" lIns="91425" tIns="91425" rIns="91425" bIns="91425" anchor="t" anchorCtr="0">
            <a:noAutofit/>
          </a:bodyPr>
          <a:lstStyle/>
          <a:p>
            <a:pPr marL="342900" lvl="0" indent="-342900" algn="just">
              <a:lnSpc>
                <a:spcPct val="115000"/>
              </a:lnSpc>
              <a:buSzPts val="1000"/>
              <a:buFont typeface="Symbol" pitchFamily="2" charset="2"/>
              <a:buChar char=""/>
              <a:tabLst>
                <a:tab pos="457200" algn="l"/>
              </a:tabLst>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Not Approved (0): 4520 cases</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15000"/>
              </a:lnSpc>
              <a:buSzPts val="1000"/>
              <a:buFont typeface="Symbol" pitchFamily="2" charset="2"/>
              <a:buChar char=""/>
              <a:tabLst>
                <a:tab pos="457200" algn="l"/>
              </a:tabLst>
            </a:pPr>
            <a:r>
              <a:rPr lang="en-IN" sz="1800" kern="100" dirty="0">
                <a:effectLst/>
                <a:latin typeface="Times New Roman" panose="02020603050405020304" pitchFamily="18" charset="0"/>
                <a:ea typeface="Calibri" panose="020F0502020204030204" pitchFamily="34" charset="0"/>
                <a:cs typeface="Arial" panose="020B0604020202020204" pitchFamily="34" charset="0"/>
              </a:rPr>
              <a:t>Loan Approved (1): 480 cases</a:t>
            </a:r>
            <a:endParaRPr lang="en-IN"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Placeholder 4" descr="A blue and orange pie chart&#10;&#10;Description automatically generated">
            <a:extLst>
              <a:ext uri="{FF2B5EF4-FFF2-40B4-BE49-F238E27FC236}">
                <a16:creationId xmlns:a16="http://schemas.microsoft.com/office/drawing/2014/main" id="{D85F649E-F5BD-ED41-F28F-ADEF7F8BB395}"/>
              </a:ext>
            </a:extLst>
          </p:cNvPr>
          <p:cNvPicPr>
            <a:picLocks noGrp="1" noChangeAspect="1"/>
          </p:cNvPicPr>
          <p:nvPr>
            <p:ph type="pic" idx="2"/>
          </p:nvPr>
        </p:nvPicPr>
        <p:blipFill>
          <a:blip r:embed="rId4"/>
          <a:srcRect t="4636" b="4636"/>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Descriptive Statistics</a:t>
            </a:r>
            <a:endParaRPr dirty="0"/>
          </a:p>
        </p:txBody>
      </p:sp>
      <p:sp>
        <p:nvSpPr>
          <p:cNvPr id="304" name="Google Shape;304;p41"/>
          <p:cNvSpPr txBox="1">
            <a:spLocks noGrp="1"/>
          </p:cNvSpPr>
          <p:nvPr>
            <p:ph type="subTitle" idx="2"/>
          </p:nvPr>
        </p:nvSpPr>
        <p:spPr>
          <a:xfrm>
            <a:off x="720000" y="1134110"/>
            <a:ext cx="7085400" cy="703654"/>
          </a:xfrm>
          <a:prstGeom prst="rect">
            <a:avLst/>
          </a:prstGeom>
        </p:spPr>
        <p:txBody>
          <a:bodyPr spcFirstLastPara="1" wrap="square" lIns="91425" tIns="91425" rIns="91425" bIns="91425" anchor="t" anchorCtr="0">
            <a:noAutofit/>
          </a:bodyPr>
          <a:lstStyle/>
          <a:p>
            <a:pPr marL="0" indent="0"/>
            <a:r>
              <a:rPr lang="en-IN" dirty="0">
                <a:effectLst/>
                <a:latin typeface="Lao UI" panose="020B0502040204020203" pitchFamily="34" charset="0"/>
                <a:ea typeface="Calibri" panose="020F0502020204030204" pitchFamily="34" charset="0"/>
                <a:cs typeface="Lao UI" panose="020B0502040204020203" pitchFamily="34" charset="0"/>
              </a:rPr>
              <a:t>Descriptive statistics helps to understand the distribution, central tendency, and variability of each variable. </a:t>
            </a:r>
            <a:endParaRPr sz="1100" dirty="0">
              <a:latin typeface="Lao UI" panose="020B0502040204020203" pitchFamily="34" charset="0"/>
              <a:cs typeface="Lao UI" panose="020B0502040204020203" pitchFamily="34" charset="0"/>
            </a:endParaRPr>
          </a:p>
        </p:txBody>
      </p:sp>
      <p:pic>
        <p:nvPicPr>
          <p:cNvPr id="5" name="Picture 4">
            <a:extLst>
              <a:ext uri="{FF2B5EF4-FFF2-40B4-BE49-F238E27FC236}">
                <a16:creationId xmlns:a16="http://schemas.microsoft.com/office/drawing/2014/main" id="{AA280FE4-07BB-F4BB-9166-AB88B707634B}"/>
              </a:ext>
            </a:extLst>
          </p:cNvPr>
          <p:cNvPicPr>
            <a:picLocks noChangeAspect="1"/>
          </p:cNvPicPr>
          <p:nvPr/>
        </p:nvPicPr>
        <p:blipFill>
          <a:blip r:embed="rId3"/>
          <a:stretch>
            <a:fillRect/>
          </a:stretch>
        </p:blipFill>
        <p:spPr>
          <a:xfrm>
            <a:off x="2501152" y="1858559"/>
            <a:ext cx="4613985" cy="28943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Correlation Analysis</a:t>
            </a:r>
            <a:endParaRPr dirty="0"/>
          </a:p>
        </p:txBody>
      </p:sp>
      <p:sp>
        <p:nvSpPr>
          <p:cNvPr id="310" name="Google Shape;310;p42"/>
          <p:cNvSpPr txBox="1">
            <a:spLocks noGrp="1"/>
          </p:cNvSpPr>
          <p:nvPr>
            <p:ph type="subTitle" idx="1"/>
          </p:nvPr>
        </p:nvSpPr>
        <p:spPr>
          <a:xfrm>
            <a:off x="448235" y="1422599"/>
            <a:ext cx="4123765" cy="3059753"/>
          </a:xfrm>
          <a:prstGeom prst="rect">
            <a:avLst/>
          </a:prstGeom>
        </p:spPr>
        <p:txBody>
          <a:bodyPr spcFirstLastPara="1" wrap="square" lIns="91425" tIns="91425" rIns="91425" bIns="91425" anchor="t" anchorCtr="0">
            <a:noAutofit/>
          </a:bodyPr>
          <a:lstStyle/>
          <a:p>
            <a:pPr marL="139700" indent="0" algn="justLow">
              <a:spcAft>
                <a:spcPts val="600"/>
              </a:spcAft>
              <a:buNone/>
            </a:pPr>
            <a:r>
              <a:rPr lang="en-CA" sz="1400" kern="100" dirty="0">
                <a:effectLst/>
                <a:latin typeface="Lao UI" panose="020B0502040204020203" pitchFamily="34" charset="0"/>
                <a:ea typeface="Calibri" panose="020F0502020204030204" pitchFamily="34" charset="0"/>
                <a:cs typeface="Lao UI" panose="020B0502040204020203" pitchFamily="34" charset="0"/>
              </a:rPr>
              <a:t>The correlation matrix provides insights into the relationships between various features in the dataset. Some key observations include a strong positive correlation of approximately 0.99 between 'Age' and 'Experience,' indicating a natural association between age and professional experience. 'Income' exhibits a moderate positive correlation of around 0.65 with '</a:t>
            </a:r>
            <a:r>
              <a:rPr lang="en-CA" sz="1400" kern="100" dirty="0" err="1">
                <a:effectLst/>
                <a:latin typeface="Lao UI" panose="020B0502040204020203" pitchFamily="34" charset="0"/>
                <a:ea typeface="Calibri" panose="020F0502020204030204" pitchFamily="34" charset="0"/>
                <a:cs typeface="Lao UI" panose="020B0502040204020203" pitchFamily="34" charset="0"/>
              </a:rPr>
              <a:t>CCAvg</a:t>
            </a:r>
            <a:r>
              <a:rPr lang="en-CA" sz="1400" kern="100" dirty="0">
                <a:effectLst/>
                <a:latin typeface="Lao UI" panose="020B0502040204020203" pitchFamily="34" charset="0"/>
                <a:ea typeface="Calibri" panose="020F0502020204030204" pitchFamily="34" charset="0"/>
                <a:cs typeface="Lao UI" panose="020B0502040204020203" pitchFamily="34" charset="0"/>
              </a:rPr>
              <a:t>' and 'Mortgage,' suggesting that individuals with higher incomes tend to have higher average credit card spending and mortgage amounts.</a:t>
            </a:r>
            <a:endParaRPr lang="en-IN" sz="1400" kern="100" dirty="0">
              <a:effectLst/>
              <a:latin typeface="Lao UI" panose="020B0502040204020203" pitchFamily="34" charset="0"/>
              <a:ea typeface="Calibri" panose="020F0502020204030204" pitchFamily="34" charset="0"/>
              <a:cs typeface="Lao UI" panose="020B0502040204020203" pitchFamily="34" charset="0"/>
            </a:endParaRPr>
          </a:p>
        </p:txBody>
      </p:sp>
      <p:pic>
        <p:nvPicPr>
          <p:cNvPr id="5" name="Picture Placeholder 4" descr="A screenshot of a graph&#10;&#10;Description automatically generated">
            <a:extLst>
              <a:ext uri="{FF2B5EF4-FFF2-40B4-BE49-F238E27FC236}">
                <a16:creationId xmlns:a16="http://schemas.microsoft.com/office/drawing/2014/main" id="{E5F6F432-9B83-AA4E-A90A-BBA6C18C0606}"/>
              </a:ext>
            </a:extLst>
          </p:cNvPr>
          <p:cNvPicPr>
            <a:picLocks noGrp="1" noChangeAspect="1"/>
          </p:cNvPicPr>
          <p:nvPr>
            <p:ph type="pic" idx="2"/>
          </p:nvPr>
        </p:nvPicPr>
        <p:blipFill>
          <a:blip r:embed="rId3"/>
          <a:srcRect l="9728" r="9728"/>
          <a:stretch>
            <a:fillRect/>
          </a:stretch>
        </p:blipFill>
        <p:spPr>
          <a:xfrm>
            <a:off x="4922475" y="761452"/>
            <a:ext cx="3983400" cy="3720900"/>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40"/>
          <p:cNvPicPr preferRelativeResize="0"/>
          <p:nvPr/>
        </p:nvPicPr>
        <p:blipFill rotWithShape="1">
          <a:blip r:embed="rId3">
            <a:alphaModFix/>
          </a:blip>
          <a:srcRect l="13691" r="15696"/>
          <a:stretch/>
        </p:blipFill>
        <p:spPr>
          <a:xfrm flipH="1">
            <a:off x="5512150" y="0"/>
            <a:ext cx="3631850" cy="5143500"/>
          </a:xfrm>
          <a:prstGeom prst="rect">
            <a:avLst/>
          </a:prstGeom>
          <a:noFill/>
          <a:ln>
            <a:noFill/>
          </a:ln>
        </p:spPr>
      </p:pic>
      <p:sp>
        <p:nvSpPr>
          <p:cNvPr id="294" name="Google Shape;294;p40"/>
          <p:cNvSpPr txBox="1">
            <a:spLocks noGrp="1"/>
          </p:cNvSpPr>
          <p:nvPr>
            <p:ph type="title"/>
          </p:nvPr>
        </p:nvSpPr>
        <p:spPr>
          <a:xfrm>
            <a:off x="720000" y="2104467"/>
            <a:ext cx="4792150" cy="20260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Preprocessing</a:t>
            </a:r>
            <a:endParaRPr dirty="0"/>
          </a:p>
        </p:txBody>
      </p:sp>
      <p:sp>
        <p:nvSpPr>
          <p:cNvPr id="295" name="Google Shape;295;p40"/>
          <p:cNvSpPr txBox="1">
            <a:spLocks noGrp="1"/>
          </p:cNvSpPr>
          <p:nvPr>
            <p:ph type="title" idx="2"/>
          </p:nvPr>
        </p:nvSpPr>
        <p:spPr>
          <a:xfrm>
            <a:off x="854225" y="870292"/>
            <a:ext cx="1092300" cy="89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6" name="Picture Placeholder 5" descr="A person using a magnifying glass on a keyboard&#10;&#10;Description automatically generated">
            <a:extLst>
              <a:ext uri="{FF2B5EF4-FFF2-40B4-BE49-F238E27FC236}">
                <a16:creationId xmlns:a16="http://schemas.microsoft.com/office/drawing/2014/main" id="{797AFF49-4C52-BB2B-84AE-E35A4760D811}"/>
              </a:ext>
            </a:extLst>
          </p:cNvPr>
          <p:cNvPicPr>
            <a:picLocks noGrp="1" noChangeAspect="1"/>
          </p:cNvPicPr>
          <p:nvPr>
            <p:ph type="pic" idx="3"/>
          </p:nvPr>
        </p:nvPicPr>
        <p:blipFill>
          <a:blip r:embed="rId4"/>
          <a:srcRect l="20496" r="20496"/>
          <a:stretch>
            <a:fillRect/>
          </a:stretch>
        </p:blipFill>
        <p:spPr/>
      </p:pic>
    </p:spTree>
    <p:extLst>
      <p:ext uri="{BB962C8B-B14F-4D97-AF65-F5344CB8AC3E}">
        <p14:creationId xmlns:p14="http://schemas.microsoft.com/office/powerpoint/2010/main" val="3338606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1"/>
          <p:cNvSpPr txBox="1">
            <a:spLocks noGrp="1"/>
          </p:cNvSpPr>
          <p:nvPr>
            <p:ph type="title"/>
          </p:nvPr>
        </p:nvSpPr>
        <p:spPr>
          <a:xfrm>
            <a:off x="720000" y="22174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a:t>Outliers</a:t>
            </a:r>
            <a:endParaRPr lang="en-IN" dirty="0"/>
          </a:p>
        </p:txBody>
      </p:sp>
      <p:sp>
        <p:nvSpPr>
          <p:cNvPr id="304" name="Google Shape;304;p41"/>
          <p:cNvSpPr txBox="1">
            <a:spLocks noGrp="1"/>
          </p:cNvSpPr>
          <p:nvPr>
            <p:ph type="subTitle" idx="2"/>
          </p:nvPr>
        </p:nvSpPr>
        <p:spPr>
          <a:xfrm>
            <a:off x="1180070" y="982024"/>
            <a:ext cx="7085400" cy="960504"/>
          </a:xfrm>
          <a:prstGeom prst="rect">
            <a:avLst/>
          </a:prstGeom>
        </p:spPr>
        <p:txBody>
          <a:bodyPr spcFirstLastPara="1" wrap="square" lIns="91425" tIns="91425" rIns="91425" bIns="91425" anchor="t" anchorCtr="0">
            <a:noAutofit/>
          </a:bodyPr>
          <a:lstStyle/>
          <a:p>
            <a:pPr marL="0" indent="0"/>
            <a:r>
              <a:rPr lang="en-IN" dirty="0">
                <a:effectLst/>
                <a:latin typeface="Lao UI" panose="020B0502040204020203" pitchFamily="34" charset="0"/>
                <a:ea typeface="Calibri" panose="020F0502020204030204" pitchFamily="34" charset="0"/>
                <a:cs typeface="Lao UI" panose="020B0502040204020203" pitchFamily="34" charset="0"/>
              </a:rPr>
              <a:t>People with high income are outliers in the data set. </a:t>
            </a:r>
            <a:r>
              <a:rPr lang="en-IN" dirty="0" err="1">
                <a:effectLst/>
                <a:latin typeface="Lao UI" panose="020B0502040204020203" pitchFamily="34" charset="0"/>
                <a:ea typeface="Calibri" panose="020F0502020204030204" pitchFamily="34" charset="0"/>
                <a:cs typeface="Lao UI" panose="020B0502040204020203" pitchFamily="34" charset="0"/>
              </a:rPr>
              <a:t>CCAvg</a:t>
            </a:r>
            <a:r>
              <a:rPr lang="en-IN" dirty="0">
                <a:effectLst/>
                <a:latin typeface="Lao UI" panose="020B0502040204020203" pitchFamily="34" charset="0"/>
                <a:ea typeface="Calibri" panose="020F0502020204030204" pitchFamily="34" charset="0"/>
                <a:cs typeface="Lao UI" panose="020B0502040204020203" pitchFamily="34" charset="0"/>
              </a:rPr>
              <a:t> and Mortgage values also contains outliers. Since these values are significant, we cannot simply remove them.</a:t>
            </a:r>
            <a:endParaRPr lang="en-IN" sz="1100" dirty="0">
              <a:latin typeface="Lao UI" panose="020B0502040204020203" pitchFamily="34" charset="0"/>
              <a:cs typeface="Lao UI" panose="020B0502040204020203" pitchFamily="34" charset="0"/>
            </a:endParaRPr>
          </a:p>
        </p:txBody>
      </p:sp>
      <p:pic>
        <p:nvPicPr>
          <p:cNvPr id="3" name="Picture 2" descr="A graph of a graph of a graph&#10;&#10;Description automatically generated with medium confidence">
            <a:extLst>
              <a:ext uri="{FF2B5EF4-FFF2-40B4-BE49-F238E27FC236}">
                <a16:creationId xmlns:a16="http://schemas.microsoft.com/office/drawing/2014/main" id="{56F10E71-3E37-0C03-68F3-EB0B1BB23AE6}"/>
              </a:ext>
            </a:extLst>
          </p:cNvPr>
          <p:cNvPicPr>
            <a:picLocks noChangeAspect="1"/>
          </p:cNvPicPr>
          <p:nvPr/>
        </p:nvPicPr>
        <p:blipFill>
          <a:blip r:embed="rId3"/>
          <a:stretch>
            <a:fillRect/>
          </a:stretch>
        </p:blipFill>
        <p:spPr>
          <a:xfrm>
            <a:off x="1821996" y="1942528"/>
            <a:ext cx="5801548" cy="2805902"/>
          </a:xfrm>
          <a:prstGeom prst="rect">
            <a:avLst/>
          </a:prstGeom>
        </p:spPr>
      </p:pic>
    </p:spTree>
    <p:extLst>
      <p:ext uri="{BB962C8B-B14F-4D97-AF65-F5344CB8AC3E}">
        <p14:creationId xmlns:p14="http://schemas.microsoft.com/office/powerpoint/2010/main" val="291933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pic>
        <p:nvPicPr>
          <p:cNvPr id="424" name="Google Shape;424;p47"/>
          <p:cNvPicPr preferRelativeResize="0"/>
          <p:nvPr/>
        </p:nvPicPr>
        <p:blipFill rotWithShape="1">
          <a:blip r:embed="rId3">
            <a:alphaModFix/>
          </a:blip>
          <a:srcRect l="30453" t="58247" r="7798" b="21539"/>
          <a:stretch/>
        </p:blipFill>
        <p:spPr>
          <a:xfrm>
            <a:off x="3504699" y="4103850"/>
            <a:ext cx="5646077" cy="1039651"/>
          </a:xfrm>
          <a:prstGeom prst="rect">
            <a:avLst/>
          </a:prstGeom>
          <a:noFill/>
          <a:ln>
            <a:noFill/>
          </a:ln>
        </p:spPr>
      </p:pic>
      <p:pic>
        <p:nvPicPr>
          <p:cNvPr id="425" name="Google Shape;425;p47"/>
          <p:cNvPicPr preferRelativeResize="0"/>
          <p:nvPr/>
        </p:nvPicPr>
        <p:blipFill rotWithShape="1">
          <a:blip r:embed="rId4">
            <a:alphaModFix/>
          </a:blip>
          <a:srcRect l="1719" t="16822" r="2247" b="59180"/>
          <a:stretch/>
        </p:blipFill>
        <p:spPr>
          <a:xfrm>
            <a:off x="103439" y="26049"/>
            <a:ext cx="5646077" cy="1410625"/>
          </a:xfrm>
          <a:prstGeom prst="rect">
            <a:avLst/>
          </a:prstGeom>
          <a:noFill/>
          <a:ln>
            <a:noFill/>
          </a:ln>
        </p:spPr>
      </p:pic>
      <p:sp>
        <p:nvSpPr>
          <p:cNvPr id="426" name="Google Shape;426;p47"/>
          <p:cNvSpPr txBox="1">
            <a:spLocks noGrp="1"/>
          </p:cNvSpPr>
          <p:nvPr>
            <p:ph type="title"/>
          </p:nvPr>
        </p:nvSpPr>
        <p:spPr>
          <a:xfrm>
            <a:off x="3714750" y="1288725"/>
            <a:ext cx="5325811" cy="176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Missing Values</a:t>
            </a:r>
            <a:endParaRPr dirty="0"/>
          </a:p>
        </p:txBody>
      </p:sp>
      <p:pic>
        <p:nvPicPr>
          <p:cNvPr id="427" name="Google Shape;427;p47"/>
          <p:cNvPicPr preferRelativeResize="0">
            <a:picLocks noGrp="1"/>
          </p:cNvPicPr>
          <p:nvPr>
            <p:ph type="pic" idx="2"/>
          </p:nvPr>
        </p:nvPicPr>
        <p:blipFill rotWithShape="1">
          <a:blip r:embed="rId5">
            <a:alphaModFix/>
          </a:blip>
          <a:srcRect l="2556" t="10354" r="2773"/>
          <a:stretch/>
        </p:blipFill>
        <p:spPr>
          <a:xfrm>
            <a:off x="0" y="539500"/>
            <a:ext cx="3504700" cy="4611026"/>
          </a:xfrm>
          <a:prstGeom prst="rect">
            <a:avLst/>
          </a:prstGeom>
        </p:spPr>
      </p:pic>
      <p:sp>
        <p:nvSpPr>
          <p:cNvPr id="2" name="Google Shape;434;p48">
            <a:extLst>
              <a:ext uri="{FF2B5EF4-FFF2-40B4-BE49-F238E27FC236}">
                <a16:creationId xmlns:a16="http://schemas.microsoft.com/office/drawing/2014/main" id="{A3AF4A89-AE4B-A4AF-01C6-CBDEDBFE471E}"/>
              </a:ext>
            </a:extLst>
          </p:cNvPr>
          <p:cNvSpPr txBox="1">
            <a:spLocks/>
          </p:cNvSpPr>
          <p:nvPr/>
        </p:nvSpPr>
        <p:spPr>
          <a:xfrm>
            <a:off x="4572000" y="2844894"/>
            <a:ext cx="3858900" cy="582987"/>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IN" dirty="0">
                <a:solidFill>
                  <a:schemeClr val="tx1"/>
                </a:solidFill>
                <a:latin typeface="Lao UI" panose="020B0502040204020203" pitchFamily="34" charset="0"/>
                <a:cs typeface="Lao UI" panose="020B0502040204020203" pitchFamily="34" charset="0"/>
              </a:rPr>
              <a:t>The dataset exhibits a reassuring absence of missing values across all columns. </a:t>
            </a:r>
          </a:p>
        </p:txBody>
      </p:sp>
    </p:spTree>
  </p:cSld>
  <p:clrMapOvr>
    <a:masterClrMapping/>
  </p:clrMapOvr>
</p:sld>
</file>

<file path=ppt/theme/theme1.xml><?xml version="1.0" encoding="utf-8"?>
<a:theme xmlns:a="http://schemas.openxmlformats.org/drawingml/2006/main" name="International Day of Banks by Slidesgo">
  <a:themeElements>
    <a:clrScheme name="Simple Light">
      <a:dk1>
        <a:srgbClr val="FCFDFD"/>
      </a:dk1>
      <a:lt1>
        <a:srgbClr val="012732"/>
      </a:lt1>
      <a:dk2>
        <a:srgbClr val="E2C07C"/>
      </a:dk2>
      <a:lt2>
        <a:srgbClr val="FCE49C"/>
      </a:lt2>
      <a:accent1>
        <a:srgbClr val="C8876B"/>
      </a:accent1>
      <a:accent2>
        <a:srgbClr val="DBA892"/>
      </a:accent2>
      <a:accent3>
        <a:srgbClr val="FFFFFF"/>
      </a:accent3>
      <a:accent4>
        <a:srgbClr val="FFFFFF"/>
      </a:accent4>
      <a:accent5>
        <a:srgbClr val="FFFFFF"/>
      </a:accent5>
      <a:accent6>
        <a:srgbClr val="FFFFFF"/>
      </a:accent6>
      <a:hlink>
        <a:srgbClr val="FCFDF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750</Words>
  <Application>Microsoft Macintosh PowerPoint</Application>
  <PresentationFormat>On-screen Show (16:9)</PresentationFormat>
  <Paragraphs>77</Paragraphs>
  <Slides>22</Slides>
  <Notes>21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DM Serif Display</vt:lpstr>
      <vt:lpstr>Symbol</vt:lpstr>
      <vt:lpstr>Bebas Neue</vt:lpstr>
      <vt:lpstr>Barlow</vt:lpstr>
      <vt:lpstr>Arial</vt:lpstr>
      <vt:lpstr>Times New Roman</vt:lpstr>
      <vt:lpstr>Lao UI</vt:lpstr>
      <vt:lpstr>Calibri</vt:lpstr>
      <vt:lpstr>Nunito Light</vt:lpstr>
      <vt:lpstr>Wingdings</vt:lpstr>
      <vt:lpstr>International Day of Banks by Slidesgo</vt:lpstr>
      <vt:lpstr>Bank Loan Prediction Model</vt:lpstr>
      <vt:lpstr>Table of contents</vt:lpstr>
      <vt:lpstr>Exploratory Data Analysis</vt:lpstr>
      <vt:lpstr>Imbalance in Data</vt:lpstr>
      <vt:lpstr>Descriptive Statistics</vt:lpstr>
      <vt:lpstr>Correlation Analysis</vt:lpstr>
      <vt:lpstr>Data Preprocessing</vt:lpstr>
      <vt:lpstr>Outliers</vt:lpstr>
      <vt:lpstr>Missing Values</vt:lpstr>
      <vt:lpstr>Clustering</vt:lpstr>
      <vt:lpstr>Feature Scaling</vt:lpstr>
      <vt:lpstr>Model Development</vt:lpstr>
      <vt:lpstr>Data Spliting</vt:lpstr>
      <vt:lpstr>Random Forest Model</vt:lpstr>
      <vt:lpstr>Hyper Parameter Tuning</vt:lpstr>
      <vt:lpstr>Logistic Regression Model</vt:lpstr>
      <vt:lpstr>Random Forest Model</vt:lpstr>
      <vt:lpstr>Logistic Regression Model</vt:lpstr>
      <vt:lpstr>Model Comparison</vt:lpstr>
      <vt:lpstr>ROC Curve</vt:lpstr>
      <vt:lpstr>Key Learning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Loan Prediction Model</dc:title>
  <cp:lastModifiedBy>Mukta Pathak [Student]</cp:lastModifiedBy>
  <cp:revision>2</cp:revision>
  <dcterms:modified xsi:type="dcterms:W3CDTF">2023-12-16T04:57:37Z</dcterms:modified>
</cp:coreProperties>
</file>